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1" r:id="rId5"/>
    <p:sldId id="273" r:id="rId6"/>
    <p:sldId id="272" r:id="rId7"/>
    <p:sldId id="262" r:id="rId8"/>
    <p:sldId id="263" r:id="rId9"/>
    <p:sldId id="274" r:id="rId10"/>
    <p:sldId id="275" r:id="rId11"/>
    <p:sldId id="276" r:id="rId12"/>
    <p:sldId id="264" r:id="rId13"/>
    <p:sldId id="265" r:id="rId14"/>
    <p:sldId id="271" r:id="rId15"/>
    <p:sldId id="268" r:id="rId16"/>
  </p:sldIdLst>
  <p:sldSz cx="9144000" cy="6858000" type="screen4x3"/>
  <p:notesSz cx="6797675" cy="99282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авоъгъл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Закръглен правоъгъл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Закръглен правоъгъл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авоъгъл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авоъгъл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Закръглен правоъгъл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ъгъл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Закръглен правоъгъл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11.10.2016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389029"/>
          </a:xfrm>
        </p:spPr>
        <p:txBody>
          <a:bodyPr>
            <a:normAutofit/>
          </a:bodyPr>
          <a:lstStyle/>
          <a:p>
            <a:r>
              <a:rPr lang="bg-BG" dirty="0" smtClean="0"/>
              <a:t>Информационна среща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Същност и изисквания, на които трябва да отговаря МИГ </a:t>
            </a:r>
            <a:endParaRPr lang="bg-BG" b="1" dirty="0"/>
          </a:p>
        </p:txBody>
      </p:sp>
      <p:pic>
        <p:nvPicPr>
          <p:cNvPr id="5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Текстово поле 12"/>
          <p:cNvSpPr txBox="1"/>
          <p:nvPr/>
        </p:nvSpPr>
        <p:spPr>
          <a:xfrm>
            <a:off x="3059832" y="551723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13-ти </a:t>
            </a:r>
            <a:r>
              <a:rPr lang="bg-BG" dirty="0" smtClean="0"/>
              <a:t>октомври 2016 г., </a:t>
            </a:r>
            <a:r>
              <a:rPr lang="bg-BG" dirty="0" smtClean="0"/>
              <a:t>гр.Бяла Слатина</a:t>
            </a:r>
            <a:endParaRPr lang="bg-BG" dirty="0"/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pic>
        <p:nvPicPr>
          <p:cNvPr id="19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928802"/>
            <a:ext cx="7715304" cy="4143404"/>
          </a:xfrm>
        </p:spPr>
        <p:txBody>
          <a:bodyPr>
            <a:noAutofit/>
          </a:bodyPr>
          <a:lstStyle/>
          <a:p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b="1" i="1" u="sng" dirty="0" smtClean="0"/>
              <a:t>Местната инициативна група </a:t>
            </a:r>
            <a:r>
              <a:rPr lang="bg-BG" sz="1800" dirty="0" smtClean="0"/>
              <a:t>е юридическо лице с нестопанска цел за осъществяване на общественополезна дейност, регистрирано като </a:t>
            </a:r>
            <a:r>
              <a:rPr lang="bg-BG" sz="1800" u="sng" dirty="0" smtClean="0"/>
              <a:t>сдружение</a:t>
            </a:r>
            <a:r>
              <a:rPr lang="bg-BG" sz="1800" dirty="0" smtClean="0"/>
              <a:t> по реда на Закона за юридическите лица с нестопанска цел, което представлява </a:t>
            </a:r>
            <a:r>
              <a:rPr lang="bg-BG" sz="1800" u="sng" dirty="0" smtClean="0"/>
              <a:t>публично-частно партньорство </a:t>
            </a:r>
            <a:r>
              <a:rPr lang="bg-BG" sz="1800" dirty="0" smtClean="0"/>
              <a:t>и:</a:t>
            </a:r>
            <a:r>
              <a:rPr lang="ru-RU" sz="1800" b="0" dirty="0" smtClean="0">
                <a:effectLst/>
                <a:latin typeface="Arial Narrow" pitchFamily="34" charset="0"/>
              </a:rPr>
              <a:t/>
            </a:r>
            <a:br>
              <a:rPr lang="ru-RU" sz="1800" b="0" dirty="0" smtClean="0">
                <a:effectLst/>
                <a:latin typeface="Arial Narrow" pitchFamily="34" charset="0"/>
              </a:rPr>
            </a:br>
            <a:r>
              <a:rPr lang="ru-RU" sz="1800" b="0" dirty="0" smtClean="0">
                <a:effectLst/>
                <a:latin typeface="Arial Narrow" pitchFamily="34" charset="0"/>
              </a:rPr>
              <a:t/>
            </a:r>
            <a:br>
              <a:rPr lang="ru-RU" sz="1800" b="0" dirty="0" smtClean="0">
                <a:effectLst/>
                <a:latin typeface="Arial Narrow" pitchFamily="34" charset="0"/>
              </a:rPr>
            </a:br>
            <a:r>
              <a:rPr lang="bg-BG" sz="1800" dirty="0" smtClean="0"/>
              <a:t> 1. има колективен върховен орган, чиито членове задължително са общината/</a:t>
            </a:r>
            <a:r>
              <a:rPr lang="bg-BG" sz="1800" dirty="0" err="1" smtClean="0"/>
              <a:t>ите</a:t>
            </a:r>
            <a:r>
              <a:rPr lang="bg-BG" sz="1800" dirty="0" smtClean="0"/>
              <a:t> от територията на действие на МИГ; членове на колективния върховен орган могат да бъдат:</a:t>
            </a:r>
            <a:br>
              <a:rPr lang="bg-BG" sz="1800" dirty="0" smtClean="0"/>
            </a:br>
            <a:r>
              <a:rPr lang="bg-BG" sz="1800" dirty="0" smtClean="0"/>
              <a:t> а) физически лица, които са с постоянен адрес и/или работят на територията на действие на МИГ, или юридически лица със седалище и адрес на управление на територията на действие на МИГ;</a:t>
            </a:r>
            <a:br>
              <a:rPr lang="bg-BG" sz="1800" dirty="0" smtClean="0"/>
            </a:br>
            <a:r>
              <a:rPr lang="bg-BG" sz="1800" dirty="0" smtClean="0"/>
              <a:t>б) (изм. - ДВ, бр. 38 от 2016 г., в сила от 20.05.2016 г.) клон на юридическо лице, ако клонът е регистриран на територията на действие на МИГ най-малко 5 години преди подаване на заявление за одобрение;</a:t>
            </a:r>
            <a:r>
              <a:rPr lang="ru-RU" sz="1800" b="0" dirty="0" smtClean="0">
                <a:effectLst/>
                <a:latin typeface="Arial Narrow" pitchFamily="34" charset="0"/>
              </a:rPr>
              <a:t/>
            </a:r>
            <a:br>
              <a:rPr lang="ru-RU" sz="1800" b="0" dirty="0" smtClean="0">
                <a:effectLst/>
                <a:latin typeface="Arial Narrow" pitchFamily="34" charset="0"/>
              </a:rPr>
            </a:br>
            <a:endParaRPr lang="bg-BG" sz="1800" b="0" dirty="0">
              <a:effectLst/>
              <a:latin typeface="Arial Narrow" pitchFamily="34" charset="0"/>
            </a:endParaRPr>
          </a:p>
        </p:txBody>
      </p:sp>
      <p:pic>
        <p:nvPicPr>
          <p:cNvPr id="53" name="Picture 50" descr="logo-bg-right-no-b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929330"/>
            <a:ext cx="1593850" cy="63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9091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pic>
        <p:nvPicPr>
          <p:cNvPr id="17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951032"/>
            <a:ext cx="7715304" cy="4286280"/>
          </a:xfrm>
        </p:spPr>
        <p:txBody>
          <a:bodyPr>
            <a:noAutofit/>
          </a:bodyPr>
          <a:lstStyle/>
          <a:p>
            <a:r>
              <a:rPr lang="bg-BG" sz="1800" dirty="0" smtClean="0"/>
              <a:t>2. има колективен управителен орган в състав не по-малко от 5 лица, които имат постоянен адрес и/или работят на територията на действие на МИГ, когато са физически лица, или имат седалище и адрес на управление на територията на действие на МИГ, когато са юридически лица;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>3. съдържа в наименованието си обозначението "Местна инициативна група", или съкратено МИГ, и наименованието на общината/</a:t>
            </a:r>
            <a:r>
              <a:rPr lang="bg-BG" sz="1800" dirty="0" err="1" smtClean="0"/>
              <a:t>ите</a:t>
            </a:r>
            <a:r>
              <a:rPr lang="bg-BG" sz="1800" dirty="0" smtClean="0"/>
              <a:t>, на територията на действие на МИГ;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> 4. има седалище и адрес на управление на територията на селския район в рамките на територията, на която МИГ осъществява дейността си; 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> 5. има дял на представителите на публичния сектор, на представителите на стопанския сектор и на представителите на нестопанския сектор в колективния върховен орган и в колективния управителен орган на сдружението, </a:t>
            </a:r>
            <a:r>
              <a:rPr lang="bg-BG" sz="1800" u="sng" dirty="0" smtClean="0">
                <a:solidFill>
                  <a:srgbClr val="FF0000"/>
                </a:solidFill>
              </a:rPr>
              <a:t>непревишаващ 49 на сто </a:t>
            </a:r>
            <a:r>
              <a:rPr lang="bg-BG" sz="1800" dirty="0" smtClean="0"/>
              <a:t>от имащите право на глас съгласно чл. 28, ал. 1 от Закона за юридическите лица с нестопанска цел; </a:t>
            </a:r>
            <a:endParaRPr lang="bg-BG" sz="1800" b="0" dirty="0">
              <a:effectLst/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5651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1697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1099" y="269634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7572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1784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pic>
        <p:nvPicPr>
          <p:cNvPr id="17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896947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2720890"/>
            <a:ext cx="7715304" cy="3804454"/>
          </a:xfrm>
        </p:spPr>
        <p:txBody>
          <a:bodyPr>
            <a:noAutofit/>
          </a:bodyPr>
          <a:lstStyle/>
          <a:p>
            <a:r>
              <a:rPr lang="bg-BG" sz="1800" dirty="0" smtClean="0"/>
              <a:t>20. (доп. - ДВ, бр. 38 от 2016 г., в сила от 20.05.2016 г.) "Представител на нестопанския сектор" е лице, регистрирано по Закона за юридическите лица с нестопанска цел или по Закона за народните читалища, както и физическо лице, самоопределящо се като представител на този сектор. Физическото лице декларира писмено принадлежността си към този сектор. Общински съветник, кмет, заместник-кмет или служител в община, кметство или район, самоопределил се като представител на нестопанския сектор или представляващ друг представител на нестопанския сектор, не може да бъде член на колективния управителен орган на МИГ. Юридическо лице, в управителните органи на което член е кмет, заместник-кмет, общински съветник или служител на МИГ, не може да бъде член на колективния управителен орган на МИГ от квотата на нестопанския сектор.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b="0" dirty="0">
              <a:effectLst/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7083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Заглавие 1"/>
          <p:cNvSpPr txBox="1">
            <a:spLocks/>
          </p:cNvSpPr>
          <p:nvPr/>
        </p:nvSpPr>
        <p:spPr>
          <a:xfrm>
            <a:off x="755576" y="1628800"/>
            <a:ext cx="7772400" cy="782960"/>
          </a:xfrm>
          <a:prstGeom prst="rect">
            <a:avLst/>
          </a:prstGeom>
        </p:spPr>
        <p:txBody>
          <a:bodyPr bIns="91440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Представител на нестопанския сектор</a:t>
            </a:r>
            <a:endParaRPr kumimoji="0" lang="bg-BG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1412776"/>
            <a:ext cx="7772400" cy="1143000"/>
          </a:xfrm>
        </p:spPr>
        <p:txBody>
          <a:bodyPr>
            <a:normAutofit/>
          </a:bodyPr>
          <a:lstStyle/>
          <a:p>
            <a:r>
              <a:rPr lang="bg-BG" dirty="0" smtClean="0"/>
              <a:t>Представител на публичния сектор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914400" y="3320008"/>
            <a:ext cx="7772400" cy="3349352"/>
          </a:xfrm>
        </p:spPr>
        <p:txBody>
          <a:bodyPr>
            <a:normAutofit/>
          </a:bodyPr>
          <a:lstStyle/>
          <a:p>
            <a:r>
              <a:rPr lang="bg-BG" sz="1800" dirty="0" smtClean="0">
                <a:latin typeface="+mj-lt"/>
              </a:rPr>
              <a:t>21. (изм. - ДВ, бр. 38 от 2016 г., в сила от 20.05.2016 г.) "Представител на публичния сектор" е юридическо лице, което се представлява от орган на изпълнителната власт по чл. 19, ал. 2, 3 и 4 от Закона за администрацията или </a:t>
            </a:r>
            <a:r>
              <a:rPr lang="bg-BG" sz="1800" dirty="0" err="1" smtClean="0">
                <a:latin typeface="+mj-lt"/>
              </a:rPr>
              <a:t>отслужител</a:t>
            </a:r>
            <a:r>
              <a:rPr lang="bg-BG" sz="1800" dirty="0" smtClean="0">
                <a:latin typeface="+mj-lt"/>
              </a:rPr>
              <a:t> на централната или териториалната администрация на изпълнителната власт, на общината, на общинския съвет, кмет и заместник-кмет на община, кметство или район, кметски наместник, общински съветник и областен управител, който представлява съответния орган въз основа на писмено решение, представено на МИГ, както и публично лице, което получава финансиране от държавния или общинския бюджет.</a:t>
            </a:r>
            <a:endParaRPr lang="bg-BG" sz="1800" dirty="0">
              <a:latin typeface="+mj-lt"/>
            </a:endParaRPr>
          </a:p>
        </p:txBody>
      </p:sp>
      <p:pic>
        <p:nvPicPr>
          <p:cNvPr id="4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824939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120588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Представител на стопанския сектор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914400" y="2673424"/>
            <a:ext cx="7772400" cy="4572000"/>
          </a:xfrm>
        </p:spPr>
        <p:txBody>
          <a:bodyPr>
            <a:normAutofit/>
          </a:bodyPr>
          <a:lstStyle/>
          <a:p>
            <a:r>
              <a:rPr lang="bg-BG" sz="1800" dirty="0" smtClean="0">
                <a:latin typeface="+mj-lt"/>
              </a:rPr>
              <a:t>22. (доп. - ДВ, бр. 38 от 2016 г., в сила от 20.05.2016 г.) "Представител на стопанския сектор" е лице, регистрирано да извършва дейност по Търговския закон или по Закона за кооперациите, организация, обединяваща и защитаваща техни интереси, както и физическо лице, осъществяващо стопанска дейност по смисъла на § 1, т. 3 от допълнителните разпоредби на Закона за ограничаване на административното регулиране и административния контрол върху стопанската дейност. По смисъла на тази наредба кмет, заместник-кмет или общински съветник, както и юридическо лице, собственост или управлявано от кмет, заместник-кмет или общински съветник или на служител на МИГ няма право да бъде член на колективния управителен орган на МИГ от квотата на стопанския сектор.</a:t>
            </a:r>
            <a:endParaRPr lang="bg-BG" sz="1800" dirty="0">
              <a:latin typeface="+mj-lt"/>
            </a:endParaRPr>
          </a:p>
        </p:txBody>
      </p:sp>
      <p:pic>
        <p:nvPicPr>
          <p:cNvPr id="4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7083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824939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86808" cy="5429264"/>
          </a:xfrm>
        </p:spPr>
        <p:txBody>
          <a:bodyPr>
            <a:noAutofit/>
          </a:bodyPr>
          <a:lstStyle/>
          <a:p>
            <a:r>
              <a:rPr lang="bg-BG" sz="1800" dirty="0" smtClean="0"/>
              <a:t>6. (доп. - ДВ, бр. 38 от 2016 г., в сила от 20.05.2016 г.) включва в колективните си органи представители на различни заинтересовани страни от местната общност, идентифицирани в анализа на стратегията за ВОМР включително уязвими групи и малцинства (когато е приложимо).</a:t>
            </a:r>
            <a:br>
              <a:rPr lang="bg-BG" sz="1800" dirty="0" smtClean="0"/>
            </a:br>
            <a:r>
              <a:rPr lang="bg-BG" sz="1800" dirty="0" smtClean="0"/>
              <a:t>(2) (Отм. - ДВ, бр. 38 от 2016 г., в сила от 20.05.2016 г.)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ru-RU" sz="1800" u="sng" dirty="0" smtClean="0">
                <a:effectLst/>
              </a:rPr>
              <a:t>Условия за </a:t>
            </a:r>
            <a:r>
              <a:rPr lang="ru-RU" sz="1800" u="sng" dirty="0" err="1" smtClean="0">
                <a:effectLst/>
              </a:rPr>
              <a:t>допустимост</a:t>
            </a:r>
            <a:r>
              <a:rPr lang="ru-RU" sz="1800" u="sng" dirty="0" smtClean="0">
                <a:effectLst/>
              </a:rPr>
              <a:t> на МИГ и СМР: </a:t>
            </a:r>
            <a:br>
              <a:rPr lang="ru-RU" sz="1800" u="sng" dirty="0" smtClean="0">
                <a:effectLst/>
              </a:rPr>
            </a:br>
            <a:r>
              <a:rPr lang="ru-RU" sz="1800" dirty="0" smtClean="0"/>
              <a:t>▸</a:t>
            </a:r>
            <a:r>
              <a:rPr lang="ru-RU" sz="1800" dirty="0" err="1" smtClean="0"/>
              <a:t>Финансова</a:t>
            </a:r>
            <a:r>
              <a:rPr lang="ru-RU" sz="1800" dirty="0" smtClean="0"/>
              <a:t> </a:t>
            </a:r>
            <a:r>
              <a:rPr lang="ru-RU" sz="1800" dirty="0" err="1" smtClean="0"/>
              <a:t>помощ</a:t>
            </a:r>
            <a:r>
              <a:rPr lang="ru-RU" sz="1800" dirty="0" smtClean="0"/>
              <a:t> се </a:t>
            </a:r>
            <a:r>
              <a:rPr lang="ru-RU" sz="1800" dirty="0" err="1" smtClean="0"/>
              <a:t>предоставя</a:t>
            </a:r>
            <a:r>
              <a:rPr lang="ru-RU" sz="1800" dirty="0" smtClean="0"/>
              <a:t> за </a:t>
            </a:r>
            <a:r>
              <a:rPr lang="ru-RU" sz="1800" dirty="0" err="1" smtClean="0"/>
              <a:t>проекти</a:t>
            </a:r>
            <a:r>
              <a:rPr lang="ru-RU" sz="1800" dirty="0" smtClean="0"/>
              <a:t> </a:t>
            </a:r>
            <a:r>
              <a:rPr lang="ru-RU" sz="1800" dirty="0" err="1" smtClean="0"/>
              <a:t>към</a:t>
            </a:r>
            <a:r>
              <a:rPr lang="ru-RU" sz="1800" dirty="0" smtClean="0"/>
              <a:t> стратегия за ВОМР, </a:t>
            </a:r>
            <a:r>
              <a:rPr lang="ru-RU" sz="1800" dirty="0" err="1" smtClean="0"/>
              <a:t>изпълнявана</a:t>
            </a:r>
            <a:r>
              <a:rPr lang="ru-RU" sz="1800" dirty="0" smtClean="0"/>
              <a:t> от МИГ, одобрена по </a:t>
            </a:r>
            <a:r>
              <a:rPr lang="ru-RU" sz="1800" dirty="0" err="1" smtClean="0"/>
              <a:t>условията</a:t>
            </a:r>
            <a:r>
              <a:rPr lang="ru-RU" sz="1800" dirty="0" smtClean="0"/>
              <a:t> и </a:t>
            </a:r>
            <a:r>
              <a:rPr lang="ru-RU" sz="1800" dirty="0" err="1" smtClean="0"/>
              <a:t>реда</a:t>
            </a:r>
            <a:r>
              <a:rPr lang="ru-RU" sz="1800" dirty="0" smtClean="0"/>
              <a:t> на </a:t>
            </a:r>
            <a:r>
              <a:rPr lang="ru-RU" sz="1800" dirty="0" err="1" smtClean="0"/>
              <a:t>наредбата</a:t>
            </a:r>
            <a:r>
              <a:rPr lang="ru-RU" sz="1800" dirty="0" smtClean="0"/>
              <a:t>;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▸ </a:t>
            </a:r>
            <a:r>
              <a:rPr lang="ru-RU" sz="1800" dirty="0" err="1" smtClean="0"/>
              <a:t>Целевата</a:t>
            </a:r>
            <a:r>
              <a:rPr lang="ru-RU" sz="1800" dirty="0" smtClean="0"/>
              <a:t> </a:t>
            </a:r>
            <a:r>
              <a:rPr lang="ru-RU" sz="1800" dirty="0" err="1" smtClean="0"/>
              <a:t>територия</a:t>
            </a:r>
            <a:r>
              <a:rPr lang="ru-RU" sz="1800" dirty="0" smtClean="0"/>
              <a:t> да </a:t>
            </a:r>
            <a:r>
              <a:rPr lang="ru-RU" sz="1800" dirty="0" err="1" smtClean="0"/>
              <a:t>обхваща</a:t>
            </a:r>
            <a:r>
              <a:rPr lang="ru-RU" sz="1800" dirty="0" smtClean="0"/>
              <a:t> население между 10 000 и 150 000 жители;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▸</a:t>
            </a:r>
            <a:r>
              <a:rPr lang="ru-RU" sz="1800" dirty="0" err="1" smtClean="0"/>
              <a:t>Липса</a:t>
            </a:r>
            <a:r>
              <a:rPr lang="ru-RU" sz="1800" dirty="0" smtClean="0"/>
              <a:t> на </a:t>
            </a:r>
            <a:r>
              <a:rPr lang="ru-RU" sz="1800" dirty="0" err="1" smtClean="0"/>
              <a:t>припокриване</a:t>
            </a:r>
            <a:r>
              <a:rPr lang="ru-RU" sz="1800" dirty="0" smtClean="0"/>
              <a:t> </a:t>
            </a:r>
            <a:r>
              <a:rPr lang="ru-RU" sz="1800" dirty="0" err="1" smtClean="0"/>
              <a:t>на</a:t>
            </a:r>
            <a:r>
              <a:rPr lang="ru-RU" sz="1800" dirty="0" smtClean="0"/>
              <a:t> </a:t>
            </a:r>
            <a:r>
              <a:rPr lang="ru-RU" sz="1800" dirty="0" err="1" smtClean="0"/>
              <a:t>една</a:t>
            </a:r>
            <a:r>
              <a:rPr lang="ru-RU" sz="1800" dirty="0" smtClean="0"/>
              <a:t> и </a:t>
            </a:r>
            <a:r>
              <a:rPr lang="ru-RU" sz="1800" dirty="0" err="1" smtClean="0"/>
              <a:t>съща</a:t>
            </a:r>
            <a:r>
              <a:rPr lang="ru-RU" sz="1800" dirty="0" smtClean="0"/>
              <a:t> </a:t>
            </a:r>
            <a:r>
              <a:rPr lang="ru-RU" sz="1800" dirty="0" err="1" smtClean="0"/>
              <a:t>територия</a:t>
            </a:r>
            <a:r>
              <a:rPr lang="ru-RU" sz="1800" dirty="0" smtClean="0"/>
              <a:t> от </a:t>
            </a:r>
            <a:r>
              <a:rPr lang="ru-RU" sz="1800" dirty="0" err="1" smtClean="0"/>
              <a:t>различни</a:t>
            </a:r>
            <a:r>
              <a:rPr lang="ru-RU" sz="1800" dirty="0" smtClean="0"/>
              <a:t> МИГ;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▸</a:t>
            </a:r>
            <a:r>
              <a:rPr lang="ru-RU" sz="1800" dirty="0" err="1" smtClean="0"/>
              <a:t>Кохерентност</a:t>
            </a:r>
            <a:r>
              <a:rPr lang="ru-RU" sz="1800" dirty="0" smtClean="0"/>
              <a:t> на </a:t>
            </a:r>
            <a:r>
              <a:rPr lang="ru-RU" sz="1800" dirty="0" err="1" smtClean="0"/>
              <a:t>територията</a:t>
            </a:r>
            <a:r>
              <a:rPr lang="ru-RU" sz="1800" dirty="0" smtClean="0"/>
              <a:t>;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▸Наличие на </a:t>
            </a:r>
            <a:r>
              <a:rPr lang="ru-RU" sz="1800" dirty="0" err="1" smtClean="0"/>
              <a:t>доказателства</a:t>
            </a:r>
            <a:r>
              <a:rPr lang="ru-RU" sz="1800" dirty="0" smtClean="0"/>
              <a:t> за </a:t>
            </a:r>
            <a:r>
              <a:rPr lang="ru-RU" sz="1800" dirty="0" err="1" smtClean="0"/>
              <a:t>проведени</a:t>
            </a:r>
            <a:r>
              <a:rPr lang="ru-RU" sz="1800" dirty="0" smtClean="0"/>
              <a:t> действия по </a:t>
            </a:r>
            <a:r>
              <a:rPr lang="ru-RU" sz="1800" dirty="0" err="1" smtClean="0"/>
              <a:t>формиране</a:t>
            </a:r>
            <a:r>
              <a:rPr lang="ru-RU" sz="1800" dirty="0" smtClean="0"/>
              <a:t> на </a:t>
            </a:r>
            <a:r>
              <a:rPr lang="ru-RU" sz="1800" dirty="0" err="1" smtClean="0"/>
              <a:t>публично-частното</a:t>
            </a:r>
            <a:r>
              <a:rPr lang="ru-RU" sz="1800" dirty="0" smtClean="0"/>
              <a:t> </a:t>
            </a:r>
            <a:r>
              <a:rPr lang="ru-RU" sz="1800" dirty="0" err="1" smtClean="0"/>
              <a:t>партньорство</a:t>
            </a:r>
            <a:r>
              <a:rPr lang="ru-RU" sz="1800" dirty="0" smtClean="0"/>
              <a:t> и </a:t>
            </a:r>
            <a:r>
              <a:rPr lang="ru-RU" sz="1800" dirty="0" err="1" smtClean="0"/>
              <a:t>осигуряващи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представеност</a:t>
            </a:r>
            <a:r>
              <a:rPr lang="ru-RU" sz="1800" dirty="0" smtClean="0"/>
              <a:t>; </a:t>
            </a:r>
            <a:endParaRPr lang="bg-BG" sz="1800" b="0" dirty="0">
              <a:effectLst/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7083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428736"/>
            <a:ext cx="7715304" cy="642942"/>
          </a:xfrm>
        </p:spPr>
        <p:txBody>
          <a:bodyPr>
            <a:noAutofit/>
          </a:bodyPr>
          <a:lstStyle/>
          <a:p>
            <a:r>
              <a:rPr lang="bg-BG" sz="1800" b="1" dirty="0" smtClean="0">
                <a:solidFill>
                  <a:srgbClr val="002060"/>
                </a:solidFill>
              </a:rPr>
              <a:t>ДЕКЛАРАЦИЯ - Приложение № 6 към чл. 24, ал. 1, т. 8</a:t>
            </a:r>
            <a:endParaRPr lang="bg-BG" sz="1800" b="1" dirty="0">
              <a:solidFill>
                <a:srgbClr val="002060"/>
              </a:solidFill>
              <a:effectLst/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571472" y="2071679"/>
            <a:ext cx="77867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+mj-lt"/>
              </a:rPr>
              <a:t>(3) (Изм. - ДВ, бр. 38 от 2016 г., в сила от 20.05.2016 г.) Местна инициативна група, член на колективния й управителен орган и представляващ по закон и пълномощие член на колективния управителен орган на МИГ, включително и когато член e юридическо лице, трябва да отговарят на следните изисквания: </a:t>
            </a:r>
            <a:r>
              <a:rPr lang="bg-BG" dirty="0" smtClean="0"/>
              <a:t>ДЕКЛАРАЦИЯ - Приложение № 6 към чл. 24, ал. 1, т. 8</a:t>
            </a:r>
          </a:p>
          <a:p>
            <a:r>
              <a:rPr lang="bg-BG" dirty="0" smtClean="0"/>
              <a:t>(*1) Декларацията се попълва и подписва от всички членове на колективния управителен орган на МИГ, контролния орган, ако такъв е предвиден в устава на МИГ, и служителите на МИГ.</a:t>
            </a:r>
          </a:p>
          <a:p>
            <a:r>
              <a:rPr lang="bg-BG" dirty="0" smtClean="0"/>
              <a:t>(*2) Когато член на колективния управителен орган или на контролния орган е юридическо лице, декларацията се подписва от неговия представляващ.</a:t>
            </a:r>
          </a:p>
          <a:p>
            <a:r>
              <a:rPr lang="bg-BG" dirty="0" smtClean="0"/>
              <a:t>(*3) Членовете на колективния управителен орган и на контролния орган на МИГ декларират липсата на обстоятелства по т. 1 - 19. Служителите на МИГ декларират липсата на обстоятелства по т. 1 - 21.</a:t>
            </a:r>
          </a:p>
        </p:txBody>
      </p:sp>
      <p:pic>
        <p:nvPicPr>
          <p:cNvPr id="18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928802"/>
            <a:ext cx="7715304" cy="642942"/>
          </a:xfrm>
        </p:spPr>
        <p:txBody>
          <a:bodyPr>
            <a:noAutofit/>
          </a:bodyPr>
          <a:lstStyle/>
          <a:p>
            <a:r>
              <a:rPr lang="bg-BG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Изисквания към МИГ</a:t>
            </a:r>
            <a:endParaRPr lang="bg-BG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7083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857224" y="3143248"/>
            <a:ext cx="7429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(12) (Нова - ДВ, бр. 38 от 2016 г., в сила от 20.05.2016 г.) Местна инициативна група, регистрирана по реда на чл. 33 от Закона за юридическите лица с нестопанска цел, е допустим кандидат, ако към момента на подаване на заявлението за одобрение представи доказателства, че е в процес на преобразуване в сдружение.</a:t>
            </a:r>
          </a:p>
          <a:p>
            <a:endParaRPr lang="bg-BG" dirty="0"/>
          </a:p>
        </p:txBody>
      </p:sp>
      <p:pic>
        <p:nvPicPr>
          <p:cNvPr id="17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7083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785786" y="2928934"/>
            <a:ext cx="77153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Чл. 13. (1) Местната инициативна група осигурява за срока на изпълнение на стратегията за ВОМР:</a:t>
            </a:r>
          </a:p>
          <a:p>
            <a:r>
              <a:rPr lang="bg-BG" dirty="0" smtClean="0"/>
              <a:t>1. самостоятелен офис;</a:t>
            </a:r>
          </a:p>
          <a:p>
            <a:r>
              <a:rPr lang="bg-BG" dirty="0" smtClean="0"/>
              <a:t>2. служители на пълен работен ден за позициите изпълнителен директор и експерт по прилагане на стратегията за ВОМР;</a:t>
            </a:r>
          </a:p>
          <a:p>
            <a:r>
              <a:rPr lang="bg-BG" dirty="0" smtClean="0"/>
              <a:t>3. </a:t>
            </a:r>
            <a:r>
              <a:rPr lang="bg-BG" dirty="0" err="1" smtClean="0"/>
              <a:t>офисоборудване</a:t>
            </a:r>
            <a:r>
              <a:rPr lang="bg-BG" dirty="0" smtClean="0"/>
              <a:t> за осъществяване на дейността, в това число принтер, оборудвани работни места и компютри, съответстващи на броя на осигурените служители.</a:t>
            </a:r>
          </a:p>
          <a:p>
            <a:endParaRPr lang="bg-BG" dirty="0"/>
          </a:p>
        </p:txBody>
      </p:sp>
      <p:sp>
        <p:nvSpPr>
          <p:cNvPr id="18" name="Заглавие 2"/>
          <p:cNvSpPr>
            <a:spLocks noGrp="1"/>
          </p:cNvSpPr>
          <p:nvPr>
            <p:ph type="title"/>
          </p:nvPr>
        </p:nvSpPr>
        <p:spPr>
          <a:xfrm>
            <a:off x="714375" y="1928813"/>
            <a:ext cx="7715250" cy="642937"/>
          </a:xfrm>
        </p:spPr>
        <p:txBody>
          <a:bodyPr>
            <a:noAutofit/>
          </a:bodyPr>
          <a:lstStyle/>
          <a:p>
            <a:r>
              <a:rPr lang="bg-BG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Изисквания към МИГ</a:t>
            </a:r>
            <a:endParaRPr lang="bg-BG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9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785786" y="3071810"/>
            <a:ext cx="77867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(2) Правомощията на изпълнителния директор се определят в устава на МИГ и в трудовия му договор.</a:t>
            </a:r>
          </a:p>
          <a:p>
            <a:r>
              <a:rPr lang="bg-BG" dirty="0" smtClean="0"/>
              <a:t>(3) Изпълнителният директор трябва да има:</a:t>
            </a:r>
          </a:p>
          <a:p>
            <a:r>
              <a:rPr lang="bg-BG" dirty="0" smtClean="0"/>
              <a:t>1. завършено висше образование, най-малко степен "бакалавър";</a:t>
            </a:r>
          </a:p>
          <a:p>
            <a:r>
              <a:rPr lang="bg-BG" dirty="0" smtClean="0"/>
              <a:t>2. професионален стаж най-малко 5 години;</a:t>
            </a:r>
          </a:p>
          <a:p>
            <a:r>
              <a:rPr lang="bg-BG" dirty="0" smtClean="0"/>
              <a:t>3. управленски опит най-малко две години;</a:t>
            </a:r>
          </a:p>
          <a:p>
            <a:r>
              <a:rPr lang="bg-BG" dirty="0" smtClean="0"/>
              <a:t>4. опит в реализиране на проект, програма или стратегия със стойност над 100 хиляди лева, финансирани от ЕС или от други международни донори.</a:t>
            </a:r>
          </a:p>
          <a:p>
            <a:endParaRPr lang="bg-BG" dirty="0"/>
          </a:p>
        </p:txBody>
      </p:sp>
      <p:sp>
        <p:nvSpPr>
          <p:cNvPr id="18" name="Заглавие 2"/>
          <p:cNvSpPr>
            <a:spLocks noGrp="1"/>
          </p:cNvSpPr>
          <p:nvPr>
            <p:ph type="title"/>
          </p:nvPr>
        </p:nvSpPr>
        <p:spPr>
          <a:xfrm>
            <a:off x="714375" y="1928813"/>
            <a:ext cx="7715250" cy="642937"/>
          </a:xfrm>
        </p:spPr>
        <p:txBody>
          <a:bodyPr>
            <a:noAutofit/>
          </a:bodyPr>
          <a:lstStyle/>
          <a:p>
            <a:r>
              <a:rPr lang="bg-BG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Изисквания към МИГ – изпълнителен директор</a:t>
            </a:r>
            <a:endParaRPr lang="bg-BG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9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15304" cy="857256"/>
          </a:xfrm>
        </p:spPr>
        <p:txBody>
          <a:bodyPr>
            <a:noAutofit/>
          </a:bodyPr>
          <a:lstStyle/>
          <a:p>
            <a:r>
              <a:rPr lang="ru-RU" sz="1800" i="1" u="sng" dirty="0" smtClean="0"/>
              <a:t/>
            </a:r>
            <a:br>
              <a:rPr lang="ru-RU" sz="1800" i="1" u="sng" dirty="0" smtClean="0"/>
            </a:br>
            <a:r>
              <a:rPr lang="bg-BG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Изисквания към МИГ - експерт по прилагане на стратегията за ВОМР </a:t>
            </a:r>
            <a:endParaRPr lang="bg-BG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1000100" y="2786058"/>
            <a:ext cx="7143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(4) Експертът по прилагане на стратегията за ВОМР трябва да има:</a:t>
            </a:r>
          </a:p>
          <a:p>
            <a:r>
              <a:rPr lang="bg-BG" dirty="0" smtClean="0"/>
              <a:t>1. завършено висше образование, най-малко степен "бакалавър";</a:t>
            </a:r>
          </a:p>
          <a:p>
            <a:r>
              <a:rPr lang="bg-BG" dirty="0" smtClean="0"/>
              <a:t>2. професионален стаж най-малко две години.</a:t>
            </a:r>
          </a:p>
          <a:p>
            <a:r>
              <a:rPr lang="bg-BG" dirty="0" smtClean="0"/>
              <a:t>(5) При необходимост МИГ може да наеме на трудов договор и други служители за изпълнение на стратегията, извън посочените в ал. 1, т. 2, които трябва да отговарят на изискванията на ал. 4 и 7.</a:t>
            </a:r>
          </a:p>
          <a:p>
            <a:r>
              <a:rPr lang="bg-BG" dirty="0" smtClean="0"/>
              <a:t>(6) При наемане на служител по реда на ал. 5 на длъжност "счетоводител" се прилагат изискванията на чл. 18 от Закона за счетоводството, без да се изисква изпълнение на условията по ал. 4.</a:t>
            </a:r>
          </a:p>
          <a:p>
            <a:endParaRPr lang="bg-BG" dirty="0"/>
          </a:p>
        </p:txBody>
      </p:sp>
      <p:pic>
        <p:nvPicPr>
          <p:cNvPr id="18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896947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642910" y="2928934"/>
            <a:ext cx="77867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(7) (Изм. - ДВ, бр. 38 от 2016 г., в сила от 20.05.2016 г.) Служител на МИГ може да бъде физическо лице, което:</a:t>
            </a:r>
          </a:p>
          <a:p>
            <a:r>
              <a:rPr lang="bg-BG" dirty="0" smtClean="0"/>
              <a:t>1. отговаря на условията на чл. 12, ал. 3;</a:t>
            </a:r>
          </a:p>
          <a:p>
            <a:r>
              <a:rPr lang="bg-BG" dirty="0" smtClean="0"/>
              <a:t>2. не е член на колективния управителен орган или на контролния орган на МИГ и не е свързано лице с член на колективния управителен орган или на контролния орган на МИГ по смисъла на § 1 от допълнителните разпоредби на Търговския закон;</a:t>
            </a:r>
          </a:p>
          <a:p>
            <a:r>
              <a:rPr lang="bg-BG" dirty="0" smtClean="0"/>
              <a:t>3. не е общински съветник, кмет, заместник-кмет или служител на централна или териториална администрация на изпълнителната власт, на местната власт или на публично лице.</a:t>
            </a:r>
          </a:p>
          <a:p>
            <a:r>
              <a:rPr lang="bg-BG" dirty="0" smtClean="0"/>
              <a:t>(8) (Нова - ДВ, бр. 38 от 2016 г., в сила от 20.05.2016 г.) Член 12, ал. 5, 6 и 7 се прилагат и по отношение на служителите на МИГ.</a:t>
            </a:r>
          </a:p>
          <a:p>
            <a:endParaRPr lang="bg-BG" dirty="0"/>
          </a:p>
        </p:txBody>
      </p:sp>
      <p:sp>
        <p:nvSpPr>
          <p:cNvPr id="18" name="Заглавие 2"/>
          <p:cNvSpPr txBox="1">
            <a:spLocks/>
          </p:cNvSpPr>
          <p:nvPr/>
        </p:nvSpPr>
        <p:spPr>
          <a:xfrm>
            <a:off x="683568" y="1628800"/>
            <a:ext cx="7715304" cy="857256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Изисквания към МИГ – служител на МИГ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66"/>
          <p:cNvSpPr>
            <a:spLocks noChangeArrowheads="1"/>
          </p:cNvSpPr>
          <p:nvPr/>
        </p:nvSpPr>
        <p:spPr bwMode="auto">
          <a:xfrm>
            <a:off x="0" y="1062038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g-BG" altLang="bg-BG" sz="2000"/>
          </a:p>
        </p:txBody>
      </p:sp>
      <p:sp>
        <p:nvSpPr>
          <p:cNvPr id="17412" name="Rectangle 68"/>
          <p:cNvSpPr>
            <a:spLocks noChangeArrowheads="1"/>
          </p:cNvSpPr>
          <p:nvPr/>
        </p:nvSpPr>
        <p:spPr bwMode="auto">
          <a:xfrm>
            <a:off x="0" y="1062038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g-BG" altLang="bg-BG" sz="2000"/>
          </a:p>
        </p:txBody>
      </p:sp>
      <p:sp>
        <p:nvSpPr>
          <p:cNvPr id="17413" name="Rectangle 70"/>
          <p:cNvSpPr>
            <a:spLocks noChangeArrowheads="1"/>
          </p:cNvSpPr>
          <p:nvPr/>
        </p:nvSpPr>
        <p:spPr bwMode="auto">
          <a:xfrm>
            <a:off x="0" y="947738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g-BG" altLang="bg-BG" sz="2000"/>
          </a:p>
        </p:txBody>
      </p:sp>
      <p:sp>
        <p:nvSpPr>
          <p:cNvPr id="17414" name="Rectangle 72"/>
          <p:cNvSpPr>
            <a:spLocks noChangeArrowheads="1"/>
          </p:cNvSpPr>
          <p:nvPr/>
        </p:nvSpPr>
        <p:spPr bwMode="auto">
          <a:xfrm>
            <a:off x="0" y="947738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g-BG" altLang="bg-BG" sz="2000"/>
          </a:p>
        </p:txBody>
      </p:sp>
      <p:sp>
        <p:nvSpPr>
          <p:cNvPr id="17416" name="Rectangle 11"/>
          <p:cNvSpPr>
            <a:spLocks noChangeArrowheads="1"/>
          </p:cNvSpPr>
          <p:nvPr/>
        </p:nvSpPr>
        <p:spPr bwMode="auto">
          <a:xfrm>
            <a:off x="352425" y="1857375"/>
            <a:ext cx="85725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bg-BG" sz="5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altLang="bg-BG" sz="3600"/>
          </a:p>
        </p:txBody>
      </p:sp>
      <p:sp>
        <p:nvSpPr>
          <p:cNvPr id="17417" name="Slide Number Placeholder 1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6AD3A77-A33F-4BCF-9E01-41DA85CBAC88}" type="slidenum">
              <a:rPr lang="bg-BG" altLang="bg-BG" sz="1400"/>
              <a:pPr algn="r" eaLnBrk="1" hangingPunct="1"/>
              <a:t>14</a:t>
            </a:fld>
            <a:endParaRPr lang="bg-BG" altLang="bg-BG" sz="1400"/>
          </a:p>
        </p:txBody>
      </p:sp>
      <p:sp>
        <p:nvSpPr>
          <p:cNvPr id="2" name="TextBox 1"/>
          <p:cNvSpPr txBox="1"/>
          <p:nvPr/>
        </p:nvSpPr>
        <p:spPr>
          <a:xfrm>
            <a:off x="642910" y="1597871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/>
              <a:t>Бюджет на СМР в милиони евро</a:t>
            </a:r>
            <a:endParaRPr lang="bg-BG" sz="24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887712" y="1704692"/>
            <a:ext cx="4981845" cy="4888775"/>
            <a:chOff x="1887712" y="1704692"/>
            <a:chExt cx="4981845" cy="4888775"/>
          </a:xfrm>
        </p:grpSpPr>
        <p:sp>
          <p:nvSpPr>
            <p:cNvPr id="4" name="Freeform 3"/>
            <p:cNvSpPr/>
            <p:nvPr/>
          </p:nvSpPr>
          <p:spPr>
            <a:xfrm>
              <a:off x="3673228" y="3537940"/>
              <a:ext cx="1410813" cy="1410813"/>
            </a:xfrm>
            <a:custGeom>
              <a:avLst/>
              <a:gdLst>
                <a:gd name="connsiteX0" fmla="*/ 0 w 1410813"/>
                <a:gd name="connsiteY0" fmla="*/ 705407 h 1410813"/>
                <a:gd name="connsiteX1" fmla="*/ 705407 w 1410813"/>
                <a:gd name="connsiteY1" fmla="*/ 0 h 1410813"/>
                <a:gd name="connsiteX2" fmla="*/ 1410814 w 1410813"/>
                <a:gd name="connsiteY2" fmla="*/ 705407 h 1410813"/>
                <a:gd name="connsiteX3" fmla="*/ 705407 w 1410813"/>
                <a:gd name="connsiteY3" fmla="*/ 1410814 h 1410813"/>
                <a:gd name="connsiteX4" fmla="*/ 0 w 1410813"/>
                <a:gd name="connsiteY4" fmla="*/ 705407 h 141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0813" h="1410813">
                  <a:moveTo>
                    <a:pt x="0" y="705407"/>
                  </a:moveTo>
                  <a:cubicBezTo>
                    <a:pt x="0" y="315821"/>
                    <a:pt x="315821" y="0"/>
                    <a:pt x="705407" y="0"/>
                  </a:cubicBezTo>
                  <a:cubicBezTo>
                    <a:pt x="1094993" y="0"/>
                    <a:pt x="1410814" y="315821"/>
                    <a:pt x="1410814" y="705407"/>
                  </a:cubicBezTo>
                  <a:cubicBezTo>
                    <a:pt x="1410814" y="1094993"/>
                    <a:pt x="1094993" y="1410814"/>
                    <a:pt x="705407" y="1410814"/>
                  </a:cubicBezTo>
                  <a:cubicBezTo>
                    <a:pt x="315821" y="1410814"/>
                    <a:pt x="0" y="1094993"/>
                    <a:pt x="0" y="705407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849" tIns="221849" rIns="221849" bIns="22184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СМР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до 6 млн. евро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000" b="1" kern="1200" dirty="0" smtClean="0"/>
                <a:t>?</a:t>
              </a:r>
              <a:endParaRPr lang="bg-BG" sz="2000" b="1" kern="1200" dirty="0"/>
            </a:p>
          </p:txBody>
        </p:sp>
        <p:sp>
          <p:nvSpPr>
            <p:cNvPr id="5" name="Freeform 4"/>
            <p:cNvSpPr/>
            <p:nvPr/>
          </p:nvSpPr>
          <p:spPr>
            <a:xfrm rot="16200000">
              <a:off x="4229303" y="3024796"/>
              <a:ext cx="298663" cy="479676"/>
            </a:xfrm>
            <a:custGeom>
              <a:avLst/>
              <a:gdLst>
                <a:gd name="connsiteX0" fmla="*/ 0 w 298663"/>
                <a:gd name="connsiteY0" fmla="*/ 239838 h 479676"/>
                <a:gd name="connsiteX1" fmla="*/ 149332 w 298663"/>
                <a:gd name="connsiteY1" fmla="*/ 0 h 479676"/>
                <a:gd name="connsiteX2" fmla="*/ 149332 w 298663"/>
                <a:gd name="connsiteY2" fmla="*/ 119919 h 479676"/>
                <a:gd name="connsiteX3" fmla="*/ 298663 w 298663"/>
                <a:gd name="connsiteY3" fmla="*/ 119919 h 479676"/>
                <a:gd name="connsiteX4" fmla="*/ 298663 w 298663"/>
                <a:gd name="connsiteY4" fmla="*/ 359757 h 479676"/>
                <a:gd name="connsiteX5" fmla="*/ 149332 w 298663"/>
                <a:gd name="connsiteY5" fmla="*/ 359757 h 479676"/>
                <a:gd name="connsiteX6" fmla="*/ 149332 w 298663"/>
                <a:gd name="connsiteY6" fmla="*/ 479676 h 479676"/>
                <a:gd name="connsiteX7" fmla="*/ 0 w 298663"/>
                <a:gd name="connsiteY7" fmla="*/ 239838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0" y="239838"/>
                  </a:moveTo>
                  <a:lnTo>
                    <a:pt x="149332" y="0"/>
                  </a:lnTo>
                  <a:lnTo>
                    <a:pt x="149332" y="119919"/>
                  </a:lnTo>
                  <a:lnTo>
                    <a:pt x="298663" y="119919"/>
                  </a:lnTo>
                  <a:lnTo>
                    <a:pt x="298663" y="359757"/>
                  </a:lnTo>
                  <a:lnTo>
                    <a:pt x="149332" y="359757"/>
                  </a:lnTo>
                  <a:lnTo>
                    <a:pt x="149332" y="479676"/>
                  </a:lnTo>
                  <a:lnTo>
                    <a:pt x="0" y="2398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5936" rIns="89599" bIns="9593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6" name="Freeform 5"/>
            <p:cNvSpPr/>
            <p:nvPr/>
          </p:nvSpPr>
          <p:spPr>
            <a:xfrm>
              <a:off x="3743768" y="1704692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Управление ЕЗФРСР</a:t>
              </a:r>
              <a:endParaRPr lang="bg-BG" sz="1200" b="1" kern="1200" dirty="0"/>
            </a:p>
          </p:txBody>
        </p:sp>
        <p:sp>
          <p:nvSpPr>
            <p:cNvPr id="7" name="Freeform 6"/>
            <p:cNvSpPr/>
            <p:nvPr/>
          </p:nvSpPr>
          <p:spPr>
            <a:xfrm rot="19285714">
              <a:off x="4994491" y="3393291"/>
              <a:ext cx="298663" cy="479676"/>
            </a:xfrm>
            <a:custGeom>
              <a:avLst/>
              <a:gdLst>
                <a:gd name="connsiteX0" fmla="*/ 0 w 298663"/>
                <a:gd name="connsiteY0" fmla="*/ 239838 h 479676"/>
                <a:gd name="connsiteX1" fmla="*/ 149332 w 298663"/>
                <a:gd name="connsiteY1" fmla="*/ 0 h 479676"/>
                <a:gd name="connsiteX2" fmla="*/ 149332 w 298663"/>
                <a:gd name="connsiteY2" fmla="*/ 119919 h 479676"/>
                <a:gd name="connsiteX3" fmla="*/ 298663 w 298663"/>
                <a:gd name="connsiteY3" fmla="*/ 119919 h 479676"/>
                <a:gd name="connsiteX4" fmla="*/ 298663 w 298663"/>
                <a:gd name="connsiteY4" fmla="*/ 359757 h 479676"/>
                <a:gd name="connsiteX5" fmla="*/ 149332 w 298663"/>
                <a:gd name="connsiteY5" fmla="*/ 359757 h 479676"/>
                <a:gd name="connsiteX6" fmla="*/ 149332 w 298663"/>
                <a:gd name="connsiteY6" fmla="*/ 479676 h 479676"/>
                <a:gd name="connsiteX7" fmla="*/ 0 w 298663"/>
                <a:gd name="connsiteY7" fmla="*/ 239838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0" y="239838"/>
                  </a:moveTo>
                  <a:lnTo>
                    <a:pt x="149332" y="0"/>
                  </a:lnTo>
                  <a:lnTo>
                    <a:pt x="149332" y="119919"/>
                  </a:lnTo>
                  <a:lnTo>
                    <a:pt x="298663" y="119919"/>
                  </a:lnTo>
                  <a:lnTo>
                    <a:pt x="298663" y="359757"/>
                  </a:lnTo>
                  <a:lnTo>
                    <a:pt x="149332" y="359757"/>
                  </a:lnTo>
                  <a:lnTo>
                    <a:pt x="149332" y="479676"/>
                  </a:lnTo>
                  <a:lnTo>
                    <a:pt x="0" y="2398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5935" rIns="89598" bIns="9593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5232210" y="2421488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ЕЗФРСР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2</a:t>
              </a:r>
              <a:endParaRPr lang="bg-BG" sz="1200" b="1" kern="1200" dirty="0"/>
            </a:p>
          </p:txBody>
        </p:sp>
        <p:sp>
          <p:nvSpPr>
            <p:cNvPr id="9" name="Freeform 8"/>
            <p:cNvSpPr/>
            <p:nvPr/>
          </p:nvSpPr>
          <p:spPr>
            <a:xfrm rot="771429">
              <a:off x="5183476" y="4221292"/>
              <a:ext cx="298663" cy="479676"/>
            </a:xfrm>
            <a:custGeom>
              <a:avLst/>
              <a:gdLst>
                <a:gd name="connsiteX0" fmla="*/ 0 w 298663"/>
                <a:gd name="connsiteY0" fmla="*/ 239838 h 479676"/>
                <a:gd name="connsiteX1" fmla="*/ 149332 w 298663"/>
                <a:gd name="connsiteY1" fmla="*/ 0 h 479676"/>
                <a:gd name="connsiteX2" fmla="*/ 149332 w 298663"/>
                <a:gd name="connsiteY2" fmla="*/ 119919 h 479676"/>
                <a:gd name="connsiteX3" fmla="*/ 298663 w 298663"/>
                <a:gd name="connsiteY3" fmla="*/ 119919 h 479676"/>
                <a:gd name="connsiteX4" fmla="*/ 298663 w 298663"/>
                <a:gd name="connsiteY4" fmla="*/ 359757 h 479676"/>
                <a:gd name="connsiteX5" fmla="*/ 149332 w 298663"/>
                <a:gd name="connsiteY5" fmla="*/ 359757 h 479676"/>
                <a:gd name="connsiteX6" fmla="*/ 149332 w 298663"/>
                <a:gd name="connsiteY6" fmla="*/ 479676 h 479676"/>
                <a:gd name="connsiteX7" fmla="*/ 0 w 298663"/>
                <a:gd name="connsiteY7" fmla="*/ 239838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0" y="239838"/>
                  </a:moveTo>
                  <a:lnTo>
                    <a:pt x="149332" y="0"/>
                  </a:lnTo>
                  <a:lnTo>
                    <a:pt x="149332" y="119919"/>
                  </a:lnTo>
                  <a:lnTo>
                    <a:pt x="298663" y="119919"/>
                  </a:lnTo>
                  <a:lnTo>
                    <a:pt x="298663" y="359757"/>
                  </a:lnTo>
                  <a:lnTo>
                    <a:pt x="149332" y="359757"/>
                  </a:lnTo>
                  <a:lnTo>
                    <a:pt x="149332" y="479676"/>
                  </a:lnTo>
                  <a:lnTo>
                    <a:pt x="0" y="2398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5934" rIns="89599" bIns="9593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599825" y="4032113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ЕФМДР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0,05</a:t>
              </a:r>
              <a:endParaRPr lang="bg-BG" sz="1200" b="1" kern="1200" dirty="0"/>
            </a:p>
          </p:txBody>
        </p:sp>
        <p:sp>
          <p:nvSpPr>
            <p:cNvPr id="11" name="Freeform 10"/>
            <p:cNvSpPr/>
            <p:nvPr/>
          </p:nvSpPr>
          <p:spPr>
            <a:xfrm rot="14657143">
              <a:off x="4653950" y="4885297"/>
              <a:ext cx="298663" cy="479676"/>
            </a:xfrm>
            <a:custGeom>
              <a:avLst/>
              <a:gdLst>
                <a:gd name="connsiteX0" fmla="*/ 0 w 298663"/>
                <a:gd name="connsiteY0" fmla="*/ 95935 h 479676"/>
                <a:gd name="connsiteX1" fmla="*/ 149332 w 298663"/>
                <a:gd name="connsiteY1" fmla="*/ 95935 h 479676"/>
                <a:gd name="connsiteX2" fmla="*/ 149332 w 298663"/>
                <a:gd name="connsiteY2" fmla="*/ 0 h 479676"/>
                <a:gd name="connsiteX3" fmla="*/ 298663 w 298663"/>
                <a:gd name="connsiteY3" fmla="*/ 239838 h 479676"/>
                <a:gd name="connsiteX4" fmla="*/ 149332 w 298663"/>
                <a:gd name="connsiteY4" fmla="*/ 479676 h 479676"/>
                <a:gd name="connsiteX5" fmla="*/ 149332 w 298663"/>
                <a:gd name="connsiteY5" fmla="*/ 383741 h 479676"/>
                <a:gd name="connsiteX6" fmla="*/ 0 w 298663"/>
                <a:gd name="connsiteY6" fmla="*/ 383741 h 479676"/>
                <a:gd name="connsiteX7" fmla="*/ 0 w 298663"/>
                <a:gd name="connsiteY7" fmla="*/ 95935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0" y="95935"/>
                  </a:moveTo>
                  <a:lnTo>
                    <a:pt x="149332" y="95935"/>
                  </a:lnTo>
                  <a:lnTo>
                    <a:pt x="149332" y="0"/>
                  </a:lnTo>
                  <a:lnTo>
                    <a:pt x="298663" y="239838"/>
                  </a:lnTo>
                  <a:lnTo>
                    <a:pt x="149332" y="479676"/>
                  </a:lnTo>
                  <a:lnTo>
                    <a:pt x="149332" y="383741"/>
                  </a:lnTo>
                  <a:lnTo>
                    <a:pt x="0" y="383741"/>
                  </a:lnTo>
                  <a:lnTo>
                    <a:pt x="0" y="9593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5935" rIns="89599" bIns="9593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569791" y="5323735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ЕФРР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ОПОС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60 €/ХА</a:t>
              </a:r>
              <a:endParaRPr lang="bg-BG" sz="1200" b="1" kern="1200" dirty="0"/>
            </a:p>
          </p:txBody>
        </p:sp>
        <p:sp>
          <p:nvSpPr>
            <p:cNvPr id="13" name="Freeform 12"/>
            <p:cNvSpPr/>
            <p:nvPr/>
          </p:nvSpPr>
          <p:spPr>
            <a:xfrm rot="29014133">
              <a:off x="3846603" y="4909060"/>
              <a:ext cx="298664" cy="479677"/>
            </a:xfrm>
            <a:custGeom>
              <a:avLst/>
              <a:gdLst>
                <a:gd name="connsiteX0" fmla="*/ 0 w 298663"/>
                <a:gd name="connsiteY0" fmla="*/ 95935 h 479676"/>
                <a:gd name="connsiteX1" fmla="*/ 149332 w 298663"/>
                <a:gd name="connsiteY1" fmla="*/ 95935 h 479676"/>
                <a:gd name="connsiteX2" fmla="*/ 149332 w 298663"/>
                <a:gd name="connsiteY2" fmla="*/ 0 h 479676"/>
                <a:gd name="connsiteX3" fmla="*/ 298663 w 298663"/>
                <a:gd name="connsiteY3" fmla="*/ 239838 h 479676"/>
                <a:gd name="connsiteX4" fmla="*/ 149332 w 298663"/>
                <a:gd name="connsiteY4" fmla="*/ 479676 h 479676"/>
                <a:gd name="connsiteX5" fmla="*/ 149332 w 298663"/>
                <a:gd name="connsiteY5" fmla="*/ 383741 h 479676"/>
                <a:gd name="connsiteX6" fmla="*/ 0 w 298663"/>
                <a:gd name="connsiteY6" fmla="*/ 383741 h 479676"/>
                <a:gd name="connsiteX7" fmla="*/ 0 w 298663"/>
                <a:gd name="connsiteY7" fmla="*/ 95935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298663" y="383741"/>
                  </a:moveTo>
                  <a:lnTo>
                    <a:pt x="149331" y="383741"/>
                  </a:lnTo>
                  <a:lnTo>
                    <a:pt x="149331" y="479676"/>
                  </a:lnTo>
                  <a:lnTo>
                    <a:pt x="0" y="239838"/>
                  </a:lnTo>
                  <a:lnTo>
                    <a:pt x="149331" y="0"/>
                  </a:lnTo>
                  <a:lnTo>
                    <a:pt x="149331" y="95935"/>
                  </a:lnTo>
                  <a:lnTo>
                    <a:pt x="298663" y="95935"/>
                  </a:lnTo>
                  <a:lnTo>
                    <a:pt x="298663" y="383741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600" tIns="95934" rIns="-1" bIns="95936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17745" y="5323735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ЕФРР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ОПИК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1,5</a:t>
              </a:r>
              <a:endParaRPr lang="bg-BG" sz="1200" b="1" kern="1200" dirty="0"/>
            </a:p>
          </p:txBody>
        </p:sp>
        <p:sp>
          <p:nvSpPr>
            <p:cNvPr id="15" name="Freeform 14"/>
            <p:cNvSpPr/>
            <p:nvPr/>
          </p:nvSpPr>
          <p:spPr>
            <a:xfrm rot="20828571">
              <a:off x="3275129" y="4221291"/>
              <a:ext cx="298664" cy="479677"/>
            </a:xfrm>
            <a:custGeom>
              <a:avLst/>
              <a:gdLst>
                <a:gd name="connsiteX0" fmla="*/ 0 w 298663"/>
                <a:gd name="connsiteY0" fmla="*/ 239838 h 479676"/>
                <a:gd name="connsiteX1" fmla="*/ 149332 w 298663"/>
                <a:gd name="connsiteY1" fmla="*/ 0 h 479676"/>
                <a:gd name="connsiteX2" fmla="*/ 149332 w 298663"/>
                <a:gd name="connsiteY2" fmla="*/ 119919 h 479676"/>
                <a:gd name="connsiteX3" fmla="*/ 298663 w 298663"/>
                <a:gd name="connsiteY3" fmla="*/ 119919 h 479676"/>
                <a:gd name="connsiteX4" fmla="*/ 298663 w 298663"/>
                <a:gd name="connsiteY4" fmla="*/ 359757 h 479676"/>
                <a:gd name="connsiteX5" fmla="*/ 149332 w 298663"/>
                <a:gd name="connsiteY5" fmla="*/ 359757 h 479676"/>
                <a:gd name="connsiteX6" fmla="*/ 149332 w 298663"/>
                <a:gd name="connsiteY6" fmla="*/ 479676 h 479676"/>
                <a:gd name="connsiteX7" fmla="*/ 0 w 298663"/>
                <a:gd name="connsiteY7" fmla="*/ 239838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298663" y="239838"/>
                  </a:moveTo>
                  <a:lnTo>
                    <a:pt x="149331" y="479676"/>
                  </a:lnTo>
                  <a:lnTo>
                    <a:pt x="149331" y="359757"/>
                  </a:lnTo>
                  <a:lnTo>
                    <a:pt x="0" y="359757"/>
                  </a:lnTo>
                  <a:lnTo>
                    <a:pt x="0" y="119919"/>
                  </a:lnTo>
                  <a:lnTo>
                    <a:pt x="149331" y="119919"/>
                  </a:lnTo>
                  <a:lnTo>
                    <a:pt x="149331" y="0"/>
                  </a:lnTo>
                  <a:lnTo>
                    <a:pt x="298663" y="2398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599" tIns="95935" rIns="0" bIns="95935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887712" y="4032113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ЕФРР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ОПНОИР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0,5</a:t>
              </a:r>
              <a:endParaRPr lang="bg-BG" sz="1200" b="1" kern="1200" dirty="0"/>
            </a:p>
          </p:txBody>
        </p:sp>
        <p:sp>
          <p:nvSpPr>
            <p:cNvPr id="17" name="Freeform 16"/>
            <p:cNvSpPr/>
            <p:nvPr/>
          </p:nvSpPr>
          <p:spPr>
            <a:xfrm rot="23914286">
              <a:off x="3464115" y="3393291"/>
              <a:ext cx="298664" cy="479676"/>
            </a:xfrm>
            <a:custGeom>
              <a:avLst/>
              <a:gdLst>
                <a:gd name="connsiteX0" fmla="*/ 0 w 298663"/>
                <a:gd name="connsiteY0" fmla="*/ 239838 h 479676"/>
                <a:gd name="connsiteX1" fmla="*/ 149332 w 298663"/>
                <a:gd name="connsiteY1" fmla="*/ 0 h 479676"/>
                <a:gd name="connsiteX2" fmla="*/ 149332 w 298663"/>
                <a:gd name="connsiteY2" fmla="*/ 119919 h 479676"/>
                <a:gd name="connsiteX3" fmla="*/ 298663 w 298663"/>
                <a:gd name="connsiteY3" fmla="*/ 119919 h 479676"/>
                <a:gd name="connsiteX4" fmla="*/ 298663 w 298663"/>
                <a:gd name="connsiteY4" fmla="*/ 359757 h 479676"/>
                <a:gd name="connsiteX5" fmla="*/ 149332 w 298663"/>
                <a:gd name="connsiteY5" fmla="*/ 359757 h 479676"/>
                <a:gd name="connsiteX6" fmla="*/ 149332 w 298663"/>
                <a:gd name="connsiteY6" fmla="*/ 479676 h 479676"/>
                <a:gd name="connsiteX7" fmla="*/ 0 w 298663"/>
                <a:gd name="connsiteY7" fmla="*/ 239838 h 47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663" h="479676">
                  <a:moveTo>
                    <a:pt x="298663" y="239838"/>
                  </a:moveTo>
                  <a:lnTo>
                    <a:pt x="149331" y="479676"/>
                  </a:lnTo>
                  <a:lnTo>
                    <a:pt x="149331" y="359757"/>
                  </a:lnTo>
                  <a:lnTo>
                    <a:pt x="0" y="359757"/>
                  </a:lnTo>
                  <a:lnTo>
                    <a:pt x="0" y="119919"/>
                  </a:lnTo>
                  <a:lnTo>
                    <a:pt x="149331" y="119919"/>
                  </a:lnTo>
                  <a:lnTo>
                    <a:pt x="149331" y="0"/>
                  </a:lnTo>
                  <a:lnTo>
                    <a:pt x="298663" y="2398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598" tIns="95935" rIns="1" bIns="9593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1500" kern="120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255326" y="2421488"/>
              <a:ext cx="1269732" cy="1269732"/>
            </a:xfrm>
            <a:custGeom>
              <a:avLst/>
              <a:gdLst>
                <a:gd name="connsiteX0" fmla="*/ 0 w 1269732"/>
                <a:gd name="connsiteY0" fmla="*/ 634866 h 1269732"/>
                <a:gd name="connsiteX1" fmla="*/ 634866 w 1269732"/>
                <a:gd name="connsiteY1" fmla="*/ 0 h 1269732"/>
                <a:gd name="connsiteX2" fmla="*/ 1269732 w 1269732"/>
                <a:gd name="connsiteY2" fmla="*/ 634866 h 1269732"/>
                <a:gd name="connsiteX3" fmla="*/ 634866 w 1269732"/>
                <a:gd name="connsiteY3" fmla="*/ 1269732 h 1269732"/>
                <a:gd name="connsiteX4" fmla="*/ 0 w 1269732"/>
                <a:gd name="connsiteY4" fmla="*/ 634866 h 1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9732" h="1269732">
                  <a:moveTo>
                    <a:pt x="0" y="634866"/>
                  </a:moveTo>
                  <a:cubicBezTo>
                    <a:pt x="0" y="284239"/>
                    <a:pt x="284239" y="0"/>
                    <a:pt x="634866" y="0"/>
                  </a:cubicBezTo>
                  <a:cubicBezTo>
                    <a:pt x="985493" y="0"/>
                    <a:pt x="1269732" y="284239"/>
                    <a:pt x="1269732" y="634866"/>
                  </a:cubicBezTo>
                  <a:cubicBezTo>
                    <a:pt x="1269732" y="985493"/>
                    <a:pt x="985493" y="1269732"/>
                    <a:pt x="634866" y="1269732"/>
                  </a:cubicBezTo>
                  <a:cubicBezTo>
                    <a:pt x="284239" y="1269732"/>
                    <a:pt x="0" y="985493"/>
                    <a:pt x="0" y="63486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188" tIns="201188" rIns="201188" bIns="20118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ЕСФ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1200" b="1" kern="1200" dirty="0" smtClean="0"/>
                <a:t>0,76</a:t>
              </a:r>
              <a:endParaRPr lang="bg-BG" sz="1200" b="1" kern="1200" dirty="0"/>
            </a:p>
          </p:txBody>
        </p:sp>
      </p:grpSp>
      <p:pic>
        <p:nvPicPr>
          <p:cNvPr id="30" name="Picture 7" descr="imagesS53YAR4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57" y="121442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5" descr="Slogan-color_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pic>
        <p:nvPicPr>
          <p:cNvPr id="34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98884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14348" y="1928802"/>
            <a:ext cx="7715304" cy="228601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bg-BG" sz="4000" i="1" dirty="0" smtClean="0">
                <a:latin typeface="Monotype Corsiva" pitchFamily="66" charset="0"/>
              </a:rPr>
              <a:t>Благодаря за</a:t>
            </a:r>
            <a:br>
              <a:rPr lang="bg-BG" sz="4000" i="1" dirty="0" smtClean="0">
                <a:latin typeface="Monotype Corsiva" pitchFamily="66" charset="0"/>
              </a:rPr>
            </a:br>
            <a:r>
              <a:rPr lang="bg-BG" sz="4000" i="1" dirty="0" smtClean="0">
                <a:latin typeface="Monotype Corsiva" pitchFamily="66" charset="0"/>
              </a:rPr>
              <a:t>Вашето внимание!</a:t>
            </a:r>
            <a:endParaRPr lang="bg-BG" sz="4000" i="1" dirty="0">
              <a:latin typeface="Monotype Corsiva" pitchFamily="66" charset="0"/>
            </a:endParaRPr>
          </a:p>
        </p:txBody>
      </p:sp>
      <p:pic>
        <p:nvPicPr>
          <p:cNvPr id="10" name="Picture 15" descr="Slogan-color_B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4290"/>
            <a:ext cx="194560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0336"/>
            <a:ext cx="84772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5075" y="268273"/>
            <a:ext cx="65881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1387" y="276211"/>
            <a:ext cx="754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74609" y="960423"/>
            <a:ext cx="664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000" b="1" dirty="0"/>
              <a:t>Програма за развитие на селските райони.</a:t>
            </a:r>
            <a:endParaRPr lang="bg-BG" sz="1000" dirty="0"/>
          </a:p>
          <a:p>
            <a:pPr algn="ctr"/>
            <a:r>
              <a:rPr lang="ru-RU" sz="1000" b="1" dirty="0"/>
              <a:t>Европейски земеделски фонд за развитие на селските райони – Европа инвестира в селските райони</a:t>
            </a:r>
          </a:p>
        </p:txBody>
      </p:sp>
      <p:pic>
        <p:nvPicPr>
          <p:cNvPr id="17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апитал">
  <a:themeElements>
    <a:clrScheme name="Капитал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Капитал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Капитал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923</TotalTime>
  <Words>1550</Words>
  <Application>Microsoft Office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Капитал</vt:lpstr>
      <vt:lpstr>Същност и изисквания, на които трябва да отговаря МИГ </vt:lpstr>
      <vt:lpstr>         Местната инициативна група е юридическо лице с нестопанска цел за осъществяване на общественополезна дейност, регистрирано като сдружение по реда на Закона за юридическите лица с нестопанска цел, което представлява публично-частно партньорство и:   1. има колективен върховен орган, чиито членове задължително са общината/ите от територията на действие на МИГ; членове на колективния върховен орган могат да бъдат:  а) физически лица, които са с постоянен адрес и/или работят на територията на действие на МИГ, или юридически лица със седалище и адрес на управление на територията на действие на МИГ; б) (изм. - ДВ, бр. 38 от 2016 г., в сила от 20.05.2016 г.) клон на юридическо лице, ако клонът е регистриран на територията на действие на МИГ най-малко 5 години преди подаване на заявление за одобрение; </vt:lpstr>
      <vt:lpstr>2. има колективен управителен орган в състав не по-малко от 5 лица, които имат постоянен адрес и/или работят на територията на действие на МИГ, когато са физически лица, или имат седалище и адрес на управление на територията на действие на МИГ, когато са юридически лица;  3. съдържа в наименованието си обозначението "Местна инициативна група", или съкратено МИГ, и наименованието на общината/ите, на територията на действие на МИГ;   4. има седалище и адрес на управление на територията на селския район в рамките на територията, на която МИГ осъществява дейността си;    5. има дял на представителите на публичния сектор, на представителите на стопанския сектор и на представителите на нестопанския сектор в колективния върховен орган и в колективния управителен орган на сдружението, непревишаващ 49 на сто от имащите право на глас съгласно чл. 28, ал. 1 от Закона за юридическите лица с нестопанска цел; </vt:lpstr>
      <vt:lpstr>20. (доп. - ДВ, бр. 38 от 2016 г., в сила от 20.05.2016 г.) "Представител на нестопанския сектор" е лице, регистрирано по Закона за юридическите лица с нестопанска цел или по Закона за народните читалища, както и физическо лице, самоопределящо се като представител на този сектор. Физическото лице декларира писмено принадлежността си към този сектор. Общински съветник, кмет, заместник-кмет или служител в община, кметство или район, самоопределил се като представител на нестопанския сектор или представляващ друг представител на нестопанския сектор, не може да бъде член на колективния управителен орган на МИГ. Юридическо лице, в управителните органи на което член е кмет, заместник-кмет, общински съветник или служител на МИГ, не може да бъде член на колективния управителен орган на МИГ от квотата на нестопанския сектор.  </vt:lpstr>
      <vt:lpstr>Представител на публичния сектор</vt:lpstr>
      <vt:lpstr>Представител на стопанския сектор</vt:lpstr>
      <vt:lpstr>6. (доп. - ДВ, бр. 38 от 2016 г., в сила от 20.05.2016 г.) включва в колективните си органи представители на различни заинтересовани страни от местната общност, идентифицирани в анализа на стратегията за ВОМР включително уязвими групи и малцинства (когато е приложимо). (2) (Отм. - ДВ, бр. 38 от 2016 г., в сила от 20.05.2016 г.)   Условия за допустимост на МИГ и СМР:  ▸Финансова помощ се предоставя за проекти към стратегия за ВОМР, изпълнявана от МИГ, одобрена по условията и реда на наредбата;   ▸ Целевата територия да обхваща население между 10 000 и 150 000 жители;   ▸Липса на припокриване на една и съща територия от различни МИГ;   ▸Кохерентност на територията;   ▸Наличие на доказателства за проведени действия по формиране на публично-частното партньорство и осигуряващи представеност; </vt:lpstr>
      <vt:lpstr>ДЕКЛАРАЦИЯ - Приложение № 6 към чл. 24, ал. 1, т. 8</vt:lpstr>
      <vt:lpstr>Изисквания към МИГ</vt:lpstr>
      <vt:lpstr>Изисквания към МИГ</vt:lpstr>
      <vt:lpstr>Изисквания към МИГ – изпълнителен директор</vt:lpstr>
      <vt:lpstr> Изисквания към МИГ - експерт по прилагане на стратегията за ВОМР </vt:lpstr>
      <vt:lpstr>Slide 13</vt:lpstr>
      <vt:lpstr>Slide 14</vt:lpstr>
      <vt:lpstr>Благодаря за Вашето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Водено от общностите местно развитие</dc:title>
  <dc:creator>User</dc:creator>
  <cp:lastModifiedBy>MIG</cp:lastModifiedBy>
  <cp:revision>85</cp:revision>
  <dcterms:created xsi:type="dcterms:W3CDTF">2016-04-05T12:50:53Z</dcterms:created>
  <dcterms:modified xsi:type="dcterms:W3CDTF">2016-10-11T11:28:43Z</dcterms:modified>
</cp:coreProperties>
</file>