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Default Extension="jpeg" ContentType="image/jpeg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5308" r:id="rId1"/>
  </p:sldMasterIdLst>
  <p:sldIdLst>
    <p:sldId id="263" r:id="rId2"/>
    <p:sldId id="270" r:id="rId3"/>
    <p:sldId id="271" r:id="rId4"/>
    <p:sldId id="272" r:id="rId5"/>
    <p:sldId id="273" r:id="rId6"/>
    <p:sldId id="316" r:id="rId7"/>
    <p:sldId id="274" r:id="rId8"/>
    <p:sldId id="277" r:id="rId9"/>
    <p:sldId id="278" r:id="rId10"/>
    <p:sldId id="315" r:id="rId11"/>
    <p:sldId id="280" r:id="rId12"/>
    <p:sldId id="282" r:id="rId13"/>
    <p:sldId id="311" r:id="rId14"/>
    <p:sldId id="312" r:id="rId15"/>
    <p:sldId id="313" r:id="rId16"/>
    <p:sldId id="310" r:id="rId17"/>
  </p:sldIdLst>
  <p:sldSz cx="12192000" cy="6858000"/>
  <p:notesSz cx="6797675" cy="9928225"/>
  <p:defaultTextStyle>
    <a:defPPr>
      <a:defRPr lang="bg-BG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Arial" charset="0"/>
        <a:ea typeface="+mn-ea"/>
        <a:cs typeface="Arial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charset="0"/>
        <a:ea typeface="+mn-ea"/>
        <a:cs typeface="Arial" charset="0"/>
      </a:defRPr>
    </a:lvl9pPr>
  </p:defaultTextStyle>
  <p:extLst>
    <p:ext uri="{EFAFB233-063F-42B5-8137-9DF3F51BA10A}">
      <p15:sldGuideLst xmlns=""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="" xmlns:p14="http://schemas.microsoft.com/office/powerpoint/2010/main" val="0"/>
    </p:ext>
    <p:ext uri="{D31A062A-798A-4329-ABDD-BBA856620510}">
      <p14:defaultImageDpi xmlns="" xmlns:p14="http://schemas.microsoft.com/office/powerpoint/2010/main" val="220"/>
    </p:ext>
    <p:ext uri="{FD5EFAAD-0ECE-453E-9831-46B23BE46B34}">
      <p15:chartTrackingRefBased xmlns=""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1" autoAdjust="0"/>
    <p:restoredTop sz="94640" autoAdjust="0"/>
  </p:normalViewPr>
  <p:slideViewPr>
    <p:cSldViewPr snapToGrid="0">
      <p:cViewPr varScale="1">
        <p:scale>
          <a:sx n="99" d="100"/>
          <a:sy n="99" d="100"/>
        </p:scale>
        <p:origin x="-96" y="-540"/>
      </p:cViewPr>
      <p:guideLst>
        <p:guide orient="horz" pos="2160"/>
        <p:guide pos="384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3736200" cy="7373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presProps" Target="presProps.xml"/><Relationship Id="rId3" Type="http://schemas.openxmlformats.org/officeDocument/2006/relationships/slide" Target="slides/slide2.xml"/><Relationship Id="rId21" Type="http://schemas.openxmlformats.org/officeDocument/2006/relationships/tableStyles" Target="tableStyle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10" Type="http://schemas.openxmlformats.org/officeDocument/2006/relationships/slide" Target="slides/slide9.xml"/><Relationship Id="rId19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ight Triangle 9"/>
          <p:cNvSpPr/>
          <p:nvPr/>
        </p:nvSpPr>
        <p:spPr>
          <a:xfrm>
            <a:off x="-2" y="4664147"/>
            <a:ext cx="12201452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Title 8"/>
          <p:cNvSpPr>
            <a:spLocks noGrp="1"/>
          </p:cNvSpPr>
          <p:nvPr>
            <p:ph type="ctrTitle"/>
          </p:nvPr>
        </p:nvSpPr>
        <p:spPr>
          <a:xfrm>
            <a:off x="914400" y="1752602"/>
            <a:ext cx="10363200" cy="1829761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17" name="Subtitle 16"/>
          <p:cNvSpPr>
            <a:spLocks noGrp="1"/>
          </p:cNvSpPr>
          <p:nvPr>
            <p:ph type="subTitle" idx="1"/>
          </p:nvPr>
        </p:nvSpPr>
        <p:spPr>
          <a:xfrm>
            <a:off x="914400" y="3611607"/>
            <a:ext cx="103632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grpSp>
        <p:nvGrpSpPr>
          <p:cNvPr id="2" name="Group 1"/>
          <p:cNvGrpSpPr/>
          <p:nvPr/>
        </p:nvGrpSpPr>
        <p:grpSpPr>
          <a:xfrm>
            <a:off x="-5019" y="4953000"/>
            <a:ext cx="12197020" cy="1912088"/>
            <a:chOff x="-3765" y="4832896"/>
            <a:chExt cx="9147765" cy="2032192"/>
          </a:xfrm>
        </p:grpSpPr>
        <p:sp>
          <p:nvSpPr>
            <p:cNvPr id="7" name="Freeform 6"/>
            <p:cNvSpPr>
              <a:spLocks/>
            </p:cNvSpPr>
            <p:nvPr/>
          </p:nvSpPr>
          <p:spPr bwMode="auto">
            <a:xfrm>
              <a:off x="1687513" y="4832896"/>
              <a:ext cx="7456487" cy="51881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8" name="Freeform 7"/>
            <p:cNvSpPr>
              <a:spLocks/>
            </p:cNvSpPr>
            <p:nvPr/>
          </p:nvSpPr>
          <p:spPr bwMode="auto">
            <a:xfrm>
              <a:off x="35443" y="5135526"/>
              <a:ext cx="9108557" cy="838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 vert="horz" wrap="square" lIns="91440" tIns="45720" rIns="91440" bIns="45720" anchor="t" compatLnSpc="1"/>
            <a:lstStyle>
              <a:extLst/>
            </a:lstStyle>
            <a:p>
              <a:endParaRPr kumimoji="0" lang="en-US"/>
            </a:p>
          </p:txBody>
        </p:sp>
        <p:sp>
          <p:nvSpPr>
            <p:cNvPr id="11" name="Freeform 10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vert="horz" wrap="square" lIns="91440" tIns="45720" rIns="91440" bIns="45720" anchor="ctr" compatLnSpc="1"/>
            <a:lstStyle>
              <a:extLst/>
            </a:lstStyle>
            <a:p>
              <a:pPr algn="ctr" eaLnBrk="1" latinLnBrk="0" hangingPunct="1"/>
              <a:endParaRPr kumimoji="0" lang="en-US"/>
            </a:p>
          </p:txBody>
        </p:sp>
        <p:cxnSp>
          <p:nvCxnSpPr>
            <p:cNvPr id="12" name="Straight Connector 11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0" name="Date Placeholder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F8CFA630-13BB-46C4-BD44-B2C5F9B66074}" type="datetimeFigureOut">
              <a:rPr lang="en-US" smtClean="0"/>
              <a:pPr/>
              <a:t>10/11/2016</a:t>
            </a:fld>
            <a:endParaRPr lang="en-US" dirty="0">
              <a:solidFill>
                <a:srgbClr val="FFFFFF"/>
              </a:solidFill>
            </a:endParaRPr>
          </a:p>
        </p:txBody>
      </p:sp>
      <p:sp>
        <p:nvSpPr>
          <p:cNvPr id="19" name="Footer Placeholder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endParaRPr kumimoji="0" lang="en-US" dirty="0">
              <a:solidFill>
                <a:srgbClr val="FFFFFF"/>
              </a:solidFill>
            </a:endParaRPr>
          </a:p>
        </p:txBody>
      </p:sp>
      <p:sp>
        <p:nvSpPr>
          <p:cNvPr id="27" name="Slide Number Placeholder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rgbClr val="FFFFFF"/>
                </a:solidFill>
              </a:defRPr>
            </a:lvl1pPr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 dirty="0">
              <a:solidFill>
                <a:srgbClr val="FFFFFF"/>
              </a:solidFill>
            </a:endParaRPr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1F3022C1-025E-4166-BA97-A56545AEF36A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CF48596C-B2DD-427F-8D73-273D7861F030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7" name="Title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63168" y="1059712"/>
            <a:ext cx="10363200" cy="1828800"/>
          </a:xfrm>
        </p:spPr>
        <p:txBody>
          <a:bodyPr vert="horz" anchor="b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5230284" y="2931712"/>
            <a:ext cx="6096000" cy="1454888"/>
          </a:xfrm>
        </p:spPr>
        <p:txBody>
          <a:bodyPr lIns="91440" rIns="91440" anchor="t"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fld id="{F8CFA630-13BB-46C4-BD44-B2C5F9B66074}" type="datetimeFigureOut">
              <a:rPr lang="en-US" smtClean="0"/>
              <a:pPr/>
              <a:t>10/11/2016</a:t>
            </a:fld>
            <a:endParaRPr lang="en-US">
              <a:solidFill>
                <a:schemeClr val="tx2"/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endParaRPr kumimoji="0" lang="en-US" dirty="0">
              <a:solidFill>
                <a:schemeClr val="tx2"/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fld id="{BC5217A8-0E06-4059-AC45-433E2E67A85D}" type="slidenum">
              <a:rPr kumimoji="0" lang="en-US" smtClean="0"/>
              <a:pPr/>
              <a:t>‹#›</a:t>
            </a:fld>
            <a:endParaRPr kumimoji="0" lang="en-US"/>
          </a:p>
        </p:txBody>
      </p:sp>
      <p:sp>
        <p:nvSpPr>
          <p:cNvPr id="7" name="Chevron 6"/>
          <p:cNvSpPr/>
          <p:nvPr/>
        </p:nvSpPr>
        <p:spPr>
          <a:xfrm>
            <a:off x="4848907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8" name="Chevron 7"/>
          <p:cNvSpPr/>
          <p:nvPr/>
        </p:nvSpPr>
        <p:spPr>
          <a:xfrm>
            <a:off x="4600352" y="3005472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09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97600" y="1481329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97E0786-EA6C-4C52-AC82-8A2D841DFAD1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B9131DF-721A-4C63-AA30-A1107E555BF9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Comparis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09600" y="273050"/>
            <a:ext cx="10972800" cy="1143000"/>
          </a:xfrm>
        </p:spPr>
        <p:txBody>
          <a:bodyPr anchor="ctr"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5410200"/>
            <a:ext cx="5386917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3"/>
          </p:nvPr>
        </p:nvSpPr>
        <p:spPr>
          <a:xfrm>
            <a:off x="6193369" y="5410200"/>
            <a:ext cx="5389033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Content Placeholder 4"/>
          <p:cNvSpPr>
            <a:spLocks noGrp="1"/>
          </p:cNvSpPr>
          <p:nvPr>
            <p:ph sz="quarter" idx="2"/>
          </p:nvPr>
        </p:nvSpPr>
        <p:spPr>
          <a:xfrm>
            <a:off x="609600" y="1444295"/>
            <a:ext cx="5386917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93368" y="1444295"/>
            <a:ext cx="5389033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E2F4202-483D-423E-AA7A-19564EBAD2DF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E104F6D-8839-4F35-9EAC-44137B16AA59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9ABF47F-9287-44CB-AD85-1E35CC93ACA6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39F28DEB-FA03-4813-95F4-925A8C95CDE2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5BDB8462-D3FE-457B-A6B4-4BECA6CD2182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05B596BE-9229-4471-8FCE-BE1C34643C40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19200" y="4876800"/>
            <a:ext cx="9975701" cy="457200"/>
          </a:xfrm>
        </p:spPr>
        <p:txBody>
          <a:bodyPr vert="horz"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2"/>
          </p:nvPr>
        </p:nvSpPr>
        <p:spPr>
          <a:xfrm>
            <a:off x="5892800" y="5355102"/>
            <a:ext cx="5299456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1"/>
          </p:nvPr>
        </p:nvSpPr>
        <p:spPr>
          <a:xfrm>
            <a:off x="1219200" y="274320"/>
            <a:ext cx="9973056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8969376" y="6407944"/>
            <a:ext cx="2560320" cy="365760"/>
          </a:xfrm>
        </p:spPr>
        <p:txBody>
          <a:bodyPr/>
          <a:lstStyle>
            <a:extLst/>
          </a:lstStyle>
          <a:p>
            <a:pPr>
              <a:defRPr/>
            </a:pPr>
            <a:fld id="{4335B1AA-B434-437F-8DF7-3E0FB7AF2DB0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D2F13415-4B81-4468-A959-6D9B507D3926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521643" y="5443402"/>
            <a:ext cx="9550400" cy="648232"/>
          </a:xfrm>
          <a:noFill/>
        </p:spPr>
        <p:txBody>
          <a:bodyPr lIns="91440" tIns="0" rIns="91440" anchor="t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304800" y="189968"/>
            <a:ext cx="115824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/>
          <a:lstStyle>
            <a:lvl1pPr marL="0" indent="0">
              <a:buNone/>
              <a:defRPr sz="3200"/>
            </a:lvl1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BD93045C-566F-4295-92BB-096F066EAA03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5840097" y="6407945"/>
            <a:ext cx="3134241" cy="365125"/>
          </a:xfrm>
        </p:spPr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D98C7BD7-E77C-495F-82DA-D1FE4CE0B449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4865122"/>
            <a:ext cx="10767243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8" name="Freeform 7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9" name="Freeform 8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0" name="Right Triangle 9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2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1" name="Straight Connector 10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Chevron 11"/>
          <p:cNvSpPr/>
          <p:nvPr/>
        </p:nvSpPr>
        <p:spPr>
          <a:xfrm>
            <a:off x="11552149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  <p:sp>
        <p:nvSpPr>
          <p:cNvPr id="13" name="Chevron 12"/>
          <p:cNvSpPr/>
          <p:nvPr/>
        </p:nvSpPr>
        <p:spPr>
          <a:xfrm>
            <a:off x="11303595" y="4988440"/>
            <a:ext cx="24384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l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1481330"/>
            <a:ext cx="10972800" cy="4386071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62A1A968-C6EA-4BD1-BD24-0A18DEC671A7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230C6B16-01CF-482E-99E9-63DD5579A209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125351" y="274641"/>
            <a:ext cx="2369960" cy="5592761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09600" y="274641"/>
            <a:ext cx="8432800" cy="5592760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FC17BCEC-04E2-4667-A7C8-98B2AA345DB2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extLst/>
          </a:lstStyle>
          <a:p>
            <a:pPr>
              <a:defRPr/>
            </a:pPr>
            <a:fld id="{81EE2814-E3E2-4920-9A0B-CD383F3AD886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Ovr>
    <a:masterClrMapping/>
  </p:clrMapOvr>
  <p:transition spd="med">
    <p:fade/>
  </p:transition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Freeform 12"/>
          <p:cNvSpPr>
            <a:spLocks/>
          </p:cNvSpPr>
          <p:nvPr/>
        </p:nvSpPr>
        <p:spPr bwMode="auto">
          <a:xfrm>
            <a:off x="665697" y="5944936"/>
            <a:ext cx="6587499" cy="921076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7485" h="337">
                <a:moveTo>
                  <a:pt x="0" y="2"/>
                </a:moveTo>
                <a:lnTo>
                  <a:pt x="7485" y="337"/>
                </a:lnTo>
                <a:lnTo>
                  <a:pt x="5558" y="337"/>
                </a:lnTo>
                <a:lnTo>
                  <a:pt x="1" y="0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2" name="Freeform 11"/>
          <p:cNvSpPr>
            <a:spLocks/>
          </p:cNvSpPr>
          <p:nvPr/>
        </p:nvSpPr>
        <p:spPr bwMode="auto">
          <a:xfrm>
            <a:off x="647623" y="5939011"/>
            <a:ext cx="4920601" cy="93345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591" h="588">
                <a:moveTo>
                  <a:pt x="0" y="0"/>
                </a:moveTo>
                <a:lnTo>
                  <a:pt x="5591" y="585"/>
                </a:lnTo>
                <a:lnTo>
                  <a:pt x="4415" y="588"/>
                </a:lnTo>
                <a:lnTo>
                  <a:pt x="12" y="4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anchor="t" compatLnSpc="1"/>
          <a:lstStyle>
            <a:extLst/>
          </a:lstStyle>
          <a:p>
            <a:endParaRPr kumimoji="0" lang="en-US"/>
          </a:p>
        </p:txBody>
      </p:sp>
      <p:sp>
        <p:nvSpPr>
          <p:cNvPr id="14" name="Right Triangle 13"/>
          <p:cNvSpPr>
            <a:spLocks/>
          </p:cNvSpPr>
          <p:nvPr/>
        </p:nvSpPr>
        <p:spPr bwMode="auto">
          <a:xfrm>
            <a:off x="-8056" y="5791253"/>
            <a:ext cx="4536419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vert="horz" wrap="square" lIns="91440" tIns="45720" rIns="91440" bIns="45720" anchor="ctr" compatLnSpc="1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cxnSp>
        <p:nvCxnSpPr>
          <p:cNvPr id="15" name="Straight Connector 14"/>
          <p:cNvCxnSpPr/>
          <p:nvPr/>
        </p:nvCxnSpPr>
        <p:spPr>
          <a:xfrm>
            <a:off x="-12316" y="5787739"/>
            <a:ext cx="454067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Title Placeholder 8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0" name="Text Placeholder 29"/>
          <p:cNvSpPr>
            <a:spLocks noGrp="1"/>
          </p:cNvSpPr>
          <p:nvPr>
            <p:ph type="body" idx="1"/>
          </p:nvPr>
        </p:nvSpPr>
        <p:spPr>
          <a:xfrm>
            <a:off x="609600" y="1481329"/>
            <a:ext cx="10972800" cy="4525963"/>
          </a:xfrm>
          <a:prstGeom prst="rect">
            <a:avLst/>
          </a:prstGeom>
        </p:spPr>
        <p:txBody>
          <a:bodyPr vert="horz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10" name="Date Placeholder 9"/>
          <p:cNvSpPr>
            <a:spLocks noGrp="1"/>
          </p:cNvSpPr>
          <p:nvPr>
            <p:ph type="dt" sz="half" idx="2"/>
          </p:nvPr>
        </p:nvSpPr>
        <p:spPr>
          <a:xfrm>
            <a:off x="8969376" y="6407944"/>
            <a:ext cx="2560320" cy="365760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8A31E434-2549-4FDC-83CA-458397253EEC}" type="datetimeFigureOut">
              <a:rPr lang="bg-BG" smtClean="0"/>
              <a:pPr>
                <a:defRPr/>
              </a:pPr>
              <a:t>11.10.2016</a:t>
            </a:fld>
            <a:endParaRPr lang="bg-BG"/>
          </a:p>
        </p:txBody>
      </p:sp>
      <p:sp>
        <p:nvSpPr>
          <p:cNvPr id="22" name="Footer Placeholder 21"/>
          <p:cNvSpPr>
            <a:spLocks noGrp="1"/>
          </p:cNvSpPr>
          <p:nvPr>
            <p:ph type="ftr" sz="quarter" idx="3"/>
          </p:nvPr>
        </p:nvSpPr>
        <p:spPr>
          <a:xfrm>
            <a:off x="5840097" y="6407945"/>
            <a:ext cx="3134241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bg-BG"/>
          </a:p>
        </p:txBody>
      </p:sp>
      <p:sp>
        <p:nvSpPr>
          <p:cNvPr id="18" name="Slide Number Placeholder 17"/>
          <p:cNvSpPr>
            <a:spLocks noGrp="1"/>
          </p:cNvSpPr>
          <p:nvPr>
            <p:ph type="sldNum" sz="quarter" idx="4"/>
          </p:nvPr>
        </p:nvSpPr>
        <p:spPr>
          <a:xfrm>
            <a:off x="11529696" y="6407945"/>
            <a:ext cx="487680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EB93C942-512F-43F8-B0A2-9323E94BA97C}" type="slidenum">
              <a:rPr lang="bg-BG" smtClean="0"/>
              <a:pPr>
                <a:defRPr/>
              </a:pPr>
              <a:t>‹#›</a:t>
            </a:fld>
            <a:endParaRPr lang="bg-BG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5309" r:id="rId1"/>
    <p:sldLayoutId id="2147485310" r:id="rId2"/>
    <p:sldLayoutId id="2147485311" r:id="rId3"/>
    <p:sldLayoutId id="2147485312" r:id="rId4"/>
    <p:sldLayoutId id="2147485313" r:id="rId5"/>
    <p:sldLayoutId id="2147485314" r:id="rId6"/>
    <p:sldLayoutId id="2147485315" r:id="rId7"/>
    <p:sldLayoutId id="2147485316" r:id="rId8"/>
    <p:sldLayoutId id="2147485317" r:id="rId9"/>
    <p:sldLayoutId id="2147485318" r:id="rId10"/>
    <p:sldLayoutId id="2147485319" r:id="rId11"/>
  </p:sldLayoutIdLst>
  <p:transition spd="med">
    <p:fade/>
  </p:transition>
  <p:timing>
    <p:tnLst>
      <p:par>
        <p:cTn id="1" dur="indefinite" restart="never" nodeType="tmRoot"/>
      </p:par>
    </p:tnLst>
  </p:timing>
  <p:txStyles>
    <p:titleStyle>
      <a:lvl1pPr algn="l" rtl="0" eaLnBrk="1" latinLnBrk="0" hangingPunct="1">
        <a:spcBef>
          <a:spcPct val="0"/>
        </a:spcBef>
        <a:buNone/>
        <a:defRPr kumimoji="0"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extLst/>
    </p:titleStyle>
    <p:bodyStyle>
      <a:lvl1pPr marL="365760" indent="-256032" algn="l" rtl="0" eaLnBrk="1" latinLnBrk="0" hangingPunct="1">
        <a:spcBef>
          <a:spcPts val="400"/>
        </a:spcBef>
        <a:spcAft>
          <a:spcPts val="0"/>
        </a:spcAft>
        <a:buClr>
          <a:schemeClr val="accent1"/>
        </a:buClr>
        <a:buSzPct val="68000"/>
        <a:buFont typeface="Wingdings 3"/>
        <a:buChar char=""/>
        <a:defRPr kumimoji="0"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1792" indent="-228600" algn="l" rtl="0" eaLnBrk="1" latinLnBrk="0" hangingPunct="1">
        <a:spcBef>
          <a:spcPts val="324"/>
        </a:spcBef>
        <a:buClr>
          <a:schemeClr val="accent1"/>
        </a:buClr>
        <a:buFont typeface="Verdana"/>
        <a:buChar char="◦"/>
        <a:defRPr kumimoji="0"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9536" indent="-228600" algn="l" rtl="0" eaLnBrk="1" latinLnBrk="0" hangingPunct="1">
        <a:spcBef>
          <a:spcPts val="350"/>
        </a:spcBef>
        <a:buClr>
          <a:schemeClr val="accent2"/>
        </a:buClr>
        <a:buSzPct val="100000"/>
        <a:buFont typeface="Wingdings 2"/>
        <a:buChar char=""/>
        <a:defRPr kumimoji="0"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eaLnBrk="1" latinLnBrk="0" hangingPunct="1">
        <a:spcBef>
          <a:spcPts val="350"/>
        </a:spcBef>
        <a:buClr>
          <a:schemeClr val="accent2"/>
        </a:buClr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png"/><Relationship Id="rId4" Type="http://schemas.openxmlformats.org/officeDocument/2006/relationships/image" Target="../media/image4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314" name="Контейнер за съдържание 2"/>
          <p:cNvSpPr>
            <a:spLocks noGrp="1"/>
          </p:cNvSpPr>
          <p:nvPr>
            <p:ph type="subTitle" idx="1"/>
          </p:nvPr>
        </p:nvSpPr>
        <p:spPr>
          <a:xfrm>
            <a:off x="2423995" y="2162972"/>
            <a:ext cx="7630643" cy="2684540"/>
          </a:xfrm>
        </p:spPr>
        <p:txBody>
          <a:bodyPr>
            <a:normAutofit fontScale="85000" lnSpcReduction="20000"/>
          </a:bodyPr>
          <a:lstStyle/>
          <a:p>
            <a:pPr marL="0" indent="0" algn="ctr" eaLnBrk="1" hangingPunct="1">
              <a:buFont typeface="Wingdings 2" pitchFamily="18" charset="2"/>
              <a:buNone/>
            </a:pPr>
            <a:endParaRPr lang="en-US" sz="2400" b="1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bg-BG" sz="3200" b="1" i="1" dirty="0" smtClean="0">
                <a:solidFill>
                  <a:srgbClr val="0E2C3E"/>
                </a:solidFill>
                <a:cs typeface="Times New Roman" pitchFamily="18" charset="0"/>
              </a:rPr>
              <a:t>Водено от общностите местно развитие 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bg-BG" sz="3200" b="1" i="1" dirty="0" smtClean="0">
                <a:solidFill>
                  <a:srgbClr val="0E2C3E"/>
                </a:solidFill>
                <a:cs typeface="Times New Roman" pitchFamily="18" charset="0"/>
              </a:rPr>
              <a:t>за периода 2014 – 2020 година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bg-BG" sz="3200" b="1" i="1" dirty="0" smtClean="0">
              <a:solidFill>
                <a:srgbClr val="0E2C3E"/>
              </a:solidFill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bg-BG" b="1" i="1" dirty="0" smtClean="0">
                <a:solidFill>
                  <a:srgbClr val="0E2C3E"/>
                </a:solidFill>
                <a:cs typeface="Times New Roman" pitchFamily="18" charset="0"/>
              </a:rPr>
              <a:t>Подмярка 19.2</a:t>
            </a: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bg-BG" sz="2000" b="1" i="1" dirty="0" smtClean="0">
                <a:solidFill>
                  <a:srgbClr val="0E2C3E"/>
                </a:solidFill>
                <a:cs typeface="Times New Roman" pitchFamily="18" charset="0"/>
              </a:rPr>
              <a:t>Изисквания към Стратегиите за ВОМР,</a:t>
            </a:r>
          </a:p>
          <a:p>
            <a:pPr marL="0" indent="0" algn="ctr" eaLnBrk="1" hangingPunct="1">
              <a:buFont typeface="Wingdings 2" pitchFamily="18" charset="2"/>
              <a:buNone/>
            </a:pPr>
            <a:endParaRPr lang="bg-BG" sz="2000" b="1" i="1" dirty="0" smtClean="0">
              <a:solidFill>
                <a:srgbClr val="0E2C3E"/>
              </a:solidFill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r>
              <a:rPr lang="bg-BG" sz="2000" b="1" i="1" dirty="0" smtClean="0">
                <a:solidFill>
                  <a:srgbClr val="0E2C3E"/>
                </a:solidFill>
                <a:cs typeface="Times New Roman" pitchFamily="18" charset="0"/>
              </a:rPr>
              <a:t>Информационна </a:t>
            </a:r>
            <a:r>
              <a:rPr lang="bg-BG" sz="2000" b="1" i="1" dirty="0" smtClean="0">
                <a:solidFill>
                  <a:srgbClr val="0E2C3E"/>
                </a:solidFill>
                <a:cs typeface="Times New Roman" pitchFamily="18" charset="0"/>
              </a:rPr>
              <a:t>среща,13-ти </a:t>
            </a:r>
            <a:r>
              <a:rPr lang="bg-BG" sz="2000" b="1" i="1" dirty="0" smtClean="0">
                <a:solidFill>
                  <a:srgbClr val="0E2C3E"/>
                </a:solidFill>
                <a:cs typeface="Times New Roman" pitchFamily="18" charset="0"/>
              </a:rPr>
              <a:t>октомври 2016г., </a:t>
            </a:r>
            <a:r>
              <a:rPr lang="bg-BG" sz="2000" b="1" i="1" dirty="0" smtClean="0">
                <a:solidFill>
                  <a:srgbClr val="0E2C3E"/>
                </a:solidFill>
                <a:cs typeface="Times New Roman" pitchFamily="18" charset="0"/>
              </a:rPr>
              <a:t>гр.Бяла Слатина</a:t>
            </a:r>
            <a:endParaRPr lang="bg-BG" sz="2000" b="1" i="1" dirty="0" smtClean="0">
              <a:solidFill>
                <a:srgbClr val="0E2C3E"/>
              </a:solidFill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en-US" sz="2000" b="1" i="1" dirty="0" smtClean="0">
              <a:solidFill>
                <a:srgbClr val="0E2C3E"/>
              </a:solidFill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en-US" sz="2400" b="1" i="1" dirty="0" smtClean="0">
              <a:solidFill>
                <a:srgbClr val="0E2C3E"/>
              </a:solidFill>
              <a:latin typeface="Broadway"/>
              <a:cs typeface="Times New Roman" pitchFamily="18" charset="0"/>
            </a:endParaRPr>
          </a:p>
          <a:p>
            <a:pPr marL="0" indent="0" algn="ctr" eaLnBrk="1" hangingPunct="1">
              <a:buFont typeface="Wingdings 2" pitchFamily="18" charset="2"/>
              <a:buNone/>
            </a:pPr>
            <a:endParaRPr lang="en-US" sz="2000" b="1" i="1" dirty="0" smtClean="0">
              <a:solidFill>
                <a:srgbClr val="0E2C3E"/>
              </a:solidFill>
              <a:latin typeface="Broadway"/>
              <a:cs typeface="Times New Roman" pitchFamily="18" charset="0"/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en-US" sz="2000" b="1" i="1" dirty="0" smtClean="0">
              <a:solidFill>
                <a:srgbClr val="0E2C3E"/>
              </a:solidFill>
              <a:latin typeface="Broadway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38451" y="442762"/>
            <a:ext cx="1019237" cy="5725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62491" y="394636"/>
            <a:ext cx="891838" cy="6003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96601" y="487787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83106" y="451531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4" name="Rectangle 7"/>
          <p:cNvSpPr>
            <a:spLocks noChangeArrowheads="1"/>
          </p:cNvSpPr>
          <p:nvPr/>
        </p:nvSpPr>
        <p:spPr bwMode="auto">
          <a:xfrm>
            <a:off x="2140915" y="160591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10" name="Picture 2" descr="Резултат с изображение за лого община бяла слатина"/>
          <p:cNvPicPr>
            <a:picLocks noChangeAspect="1" noChangeArrowheads="1"/>
          </p:cNvPicPr>
          <p:nvPr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4834974" y="304608"/>
            <a:ext cx="1527325" cy="778721"/>
          </a:xfrm>
          <a:prstGeom prst="rect">
            <a:avLst/>
          </a:prstGeom>
          <a:noFill/>
        </p:spPr>
      </p:pic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1035714" y="2142515"/>
            <a:ext cx="9917112" cy="381000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bg-BG" sz="1600" dirty="0"/>
              <a:t>Чл. 14. (1) Стратегия за ВОМР се разработва по образец съгласно приложение № 3 за период до 31 декември 2020 г.</a:t>
            </a:r>
          </a:p>
          <a:p>
            <a:pPr marL="0" indent="0">
              <a:buNone/>
            </a:pPr>
            <a:r>
              <a:rPr lang="bg-BG" sz="1600" dirty="0"/>
              <a:t>(2) Проектът на стратегия за ВОМР се одобрява от колективния върховен орган на МИГ след публично проведени консултации, обсъждания, информационни срещи и други със заинтересованите страни, като поканата за събитието се публикува на интернет страницата на МИГ</a:t>
            </a:r>
            <a:r>
              <a:rPr lang="bg-BG" sz="1600" dirty="0" smtClean="0"/>
              <a:t>. </a:t>
            </a:r>
          </a:p>
          <a:p>
            <a:pPr marL="0" indent="0">
              <a:buNone/>
            </a:pPr>
            <a:r>
              <a:rPr lang="bg-BG" sz="1600" b="1" dirty="0" smtClean="0"/>
              <a:t>Датата за Общо събрание е след всички други събития</a:t>
            </a:r>
            <a:endParaRPr lang="bg-BG" sz="1600" b="1" dirty="0"/>
          </a:p>
          <a:p>
            <a:pPr marL="0" indent="0">
              <a:buNone/>
            </a:pPr>
            <a:r>
              <a:rPr lang="bg-BG" sz="1600" dirty="0"/>
              <a:t>(3) При съгласуване на проекта на стратегия за ВОМР задължително се провежда обществено обсъждане</a:t>
            </a:r>
            <a:r>
              <a:rPr lang="bg-BG" sz="1600" dirty="0" smtClean="0"/>
              <a:t>. </a:t>
            </a:r>
            <a:r>
              <a:rPr lang="bg-BG" sz="1600" b="1" dirty="0" smtClean="0"/>
              <a:t>По График 15-16 Декември 2016г.</a:t>
            </a:r>
            <a:endParaRPr lang="bg-BG" sz="1600" b="1" dirty="0"/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51447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push dir="u"/>
  </p:transition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1038" y="1925638"/>
            <a:ext cx="11278590" cy="4710552"/>
          </a:xfrm>
        </p:spPr>
        <p:txBody>
          <a:bodyPr>
            <a:normAutofit fontScale="92500" lnSpcReduction="20000"/>
          </a:bodyPr>
          <a:lstStyle/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/>
              <a:t>Чл. 15. (1) В стратегията за ВОМР МИГ може да включи мерки, които:</a:t>
            </a:r>
          </a:p>
          <a:p>
            <a:pPr marL="5400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000" dirty="0"/>
              <a:t>1. са избрани в ПРСР 2014 - 2020 г.;</a:t>
            </a:r>
          </a:p>
          <a:p>
            <a:pPr marL="5400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000" dirty="0"/>
              <a:t>2. не са включени в ПРСР 2014 - 2020 г., но са част от Регламент (EC) № 1305/2013;</a:t>
            </a:r>
          </a:p>
          <a:p>
            <a:pPr marL="5400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000" dirty="0"/>
              <a:t>3. са извън обхвата на мерките от Регламент (EC) № 1305/2013, но съответстват на целите на регламента;</a:t>
            </a:r>
          </a:p>
          <a:p>
            <a:pPr marL="540000" lvl="1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000" dirty="0"/>
              <a:t>4. са определени в програмите, посочени в чл. 2, ал. 2.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/>
              <a:t>(2) </a:t>
            </a:r>
            <a:r>
              <a:rPr lang="bg-BG" sz="1400" dirty="0" smtClean="0"/>
              <a:t>Всяка </a:t>
            </a:r>
            <a:r>
              <a:rPr lang="bg-BG" sz="1400" dirty="0"/>
              <a:t>мярка в стратегия за ВОМР съдържа </a:t>
            </a:r>
            <a:r>
              <a:rPr lang="bg-BG" sz="1400" b="1" dirty="0"/>
              <a:t>описание на целите и обхвата на мярката</a:t>
            </a:r>
            <a:r>
              <a:rPr lang="bg-BG" sz="1400" dirty="0"/>
              <a:t>, </a:t>
            </a:r>
            <a:r>
              <a:rPr lang="bg-BG" sz="1400" b="1" dirty="0"/>
              <a:t>допустимите получатели, допустимите дейности и разходи, определените финансови параметри за проектите, интензитет на финансовата помощ, размер на финансовата помощ, обективни критерии за оценка на проектите и тяхната тежест</a:t>
            </a:r>
            <a:r>
              <a:rPr lang="bg-BG" sz="1400" dirty="0"/>
              <a:t>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 smtClean="0"/>
              <a:t>(</a:t>
            </a:r>
            <a:r>
              <a:rPr lang="bg-BG" sz="1400" dirty="0"/>
              <a:t>3) При избор на мерки, включени в ПРСР 2014 - 2020 г., МИГ може да определи условия, различни от програмата, но отговарящи на условията на Регламент (EC) № 1305/2013.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 smtClean="0"/>
              <a:t>(</a:t>
            </a:r>
            <a:r>
              <a:rPr lang="bg-BG" sz="1400" dirty="0"/>
              <a:t>4) При избор на мерки, включени в Регламент (EC) № 1305/2013, които не са част от ПРСР 2014 - 2020 г., мерките от стратегията трябва да съответстват на приложимите условия на регламента.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 smtClean="0"/>
              <a:t>(</a:t>
            </a:r>
            <a:r>
              <a:rPr lang="bg-BG" sz="1400" dirty="0"/>
              <a:t>5) (Доп. - ДВ, бр. 38 от 2016 г., в сила от 20.05.2016 г.) При избор на мярка извън обхвата на Регламент (EC) № 1305/2013, финансирана от ЕЗФРСР, мярката трябва да допринася за постигането на приоритетите на ПРСР 2014 - 2020 г. и на стратегията за ВОМР.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 smtClean="0"/>
              <a:t>(</a:t>
            </a:r>
            <a:r>
              <a:rPr lang="bg-BG" sz="1400" dirty="0"/>
              <a:t>6) За мерки от стратегията за ВОМР, които са мерки/операции, финансирани от оперативните програми, се прилагат условия, определени от съответния УО.</a:t>
            </a:r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endParaRPr lang="bg-BG" sz="1400" dirty="0" smtClean="0"/>
          </a:p>
          <a:p>
            <a:pPr marL="0" indent="0">
              <a:lnSpc>
                <a:spcPct val="120000"/>
              </a:lnSpc>
              <a:spcBef>
                <a:spcPts val="0"/>
              </a:spcBef>
              <a:buNone/>
            </a:pPr>
            <a:r>
              <a:rPr lang="bg-BG" sz="1400" dirty="0" smtClean="0"/>
              <a:t>(</a:t>
            </a:r>
            <a:r>
              <a:rPr lang="bg-BG" sz="1400" dirty="0"/>
              <a:t>7) (Нова - ДВ, бр. 38 от 2016 г., в сила от 20.05.2016 г.) Избраните в стратегията за ВОМР мерки трябва да съответстват на идентифицираните в проучванията и анализите на територията нужди.</a:t>
            </a:r>
          </a:p>
          <a:p>
            <a:pPr eaLnBrk="1" hangingPunct="1">
              <a:buFont typeface="Wingdings 2" pitchFamily="18" charset="2"/>
              <a:buNone/>
            </a:pP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1" name="Rectangle 7"/>
          <p:cNvSpPr>
            <a:spLocks noChangeArrowheads="1"/>
          </p:cNvSpPr>
          <p:nvPr/>
        </p:nvSpPr>
        <p:spPr bwMode="auto">
          <a:xfrm>
            <a:off x="2140915" y="152590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1038" y="2194560"/>
            <a:ext cx="10871184" cy="2694311"/>
          </a:xfrm>
        </p:spPr>
        <p:txBody>
          <a:bodyPr>
            <a:normAutofit fontScale="92500"/>
          </a:bodyPr>
          <a:lstStyle/>
          <a:p>
            <a:pPr marL="0" indent="0">
              <a:spcBef>
                <a:spcPts val="0"/>
              </a:spcBef>
              <a:buNone/>
            </a:pPr>
            <a:r>
              <a:rPr lang="bg-BG" sz="1600" dirty="0"/>
              <a:t>Чл. 16. (1) Мерките в стратегия за ВОМР се разработват при спазване на установената липса на припокриване и координация по всички програми, финансирани със средства на ЕС.</a:t>
            </a:r>
          </a:p>
          <a:p>
            <a:pPr marL="0" indent="0">
              <a:spcBef>
                <a:spcPts val="0"/>
              </a:spcBef>
              <a:buNone/>
            </a:pPr>
            <a:endParaRPr lang="bg-BG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bg-BG" sz="1600" dirty="0" smtClean="0"/>
              <a:t>(</a:t>
            </a:r>
            <a:r>
              <a:rPr lang="bg-BG" sz="1600" dirty="0"/>
              <a:t>2) Със средства от ОПИК не се допуска финансиране на проекти, изпълнявани от микропредприятия в рамките на селски райони и от предприятия, които не са допустими съгласно координацията на ОПИК с другите програми, финансирани със средства на ЕС.</a:t>
            </a:r>
          </a:p>
          <a:p>
            <a:pPr marL="0" indent="0">
              <a:spcBef>
                <a:spcPts val="0"/>
              </a:spcBef>
              <a:buNone/>
            </a:pPr>
            <a:endParaRPr lang="bg-BG" sz="1600" dirty="0" smtClean="0"/>
          </a:p>
          <a:p>
            <a:pPr marL="0" indent="0">
              <a:spcBef>
                <a:spcPts val="0"/>
              </a:spcBef>
              <a:buNone/>
            </a:pPr>
            <a:r>
              <a:rPr lang="bg-BG" sz="1600" dirty="0" smtClean="0"/>
              <a:t>(</a:t>
            </a:r>
            <a:r>
              <a:rPr lang="bg-BG" sz="1600" dirty="0"/>
              <a:t>3) В стратегия за ВОМР не се избират мерки, финансирани от ЕЗФРСР, предвиждащи фиксирани плащания, и мерки, свързани със схеми за плащания на площ, в т. ч. подмерки 6.1 "Стартова помощ за млади земеделски производители", 6.2 "Стартова помощ за неземеделски дейности" и 6.3 "Стартова помощ за развитие на малки стопанства" на мярка 6 "Развитие на стопанства и предприятия" от ПРСР 2014 - 2020 г</a:t>
            </a:r>
            <a:r>
              <a:rPr lang="bg-BG" sz="1600" dirty="0" smtClean="0"/>
              <a:t>.</a:t>
            </a:r>
            <a:endParaRPr lang="bg-BG" sz="16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60591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98500" y="2027238"/>
            <a:ext cx="10047288" cy="3860800"/>
          </a:xfrm>
        </p:spPr>
        <p:txBody>
          <a:bodyPr>
            <a:normAutofit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bg-BG" sz="1400" b="1" u="sng" dirty="0" smtClean="0">
              <a:solidFill>
                <a:srgbClr val="0E2C3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bg-BG" sz="1400" b="1" u="sng" dirty="0">
              <a:solidFill>
                <a:srgbClr val="0E2C3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Tx/>
              <a:buChar char="-"/>
            </a:pP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60591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766765" y="2667001"/>
            <a:ext cx="105663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bg-BG" sz="1600" dirty="0">
                <a:latin typeface="+mj-lt"/>
              </a:rPr>
              <a:t>(4) (Нова - ДВ, бр. 38 от 2016 г., в сила от 20.05.2016 г.) В стратегиите за ВОМР могат да бъдат включени дейностите по чл. 35 от Регламент (ЕС) № 1305/2013, с изключение на подмярка 16.1"Подкрепа за сформиране и функциониране на оперативни групи в рамките на Европейското партньорство за иновации за селскостопанска производителност и устойчивост", подмярка 16.2 "Подкрепа за пилотни проекти и за развитие на нови продукти, практики, процеси и технологии" и подмярка 16.4 "Подкрепа за хоризонтално и вертикално сътрудничество между участниците във веригата на доставки за изграждането и развитието на къси вериги на доставки и местни пазари. Подкрепа за дейности на местно равнище за популяризиране, свързани с развитието на късите вериги на доставки и местните пазари" от мярка 16 "Сътрудничество" от ПРСР 2014 - 2020 г</a:t>
            </a:r>
            <a:r>
              <a:rPr lang="bg-BG" sz="1600" dirty="0" smtClean="0">
                <a:latin typeface="+mj-lt"/>
              </a:rPr>
              <a:t>.</a:t>
            </a:r>
            <a:endParaRPr lang="bg-BG" sz="1600" dirty="0">
              <a:latin typeface="+mj-lt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98500" y="2027238"/>
            <a:ext cx="10047288" cy="3860800"/>
          </a:xfrm>
        </p:spPr>
        <p:txBody>
          <a:bodyPr>
            <a:normAutofit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bg-BG" sz="1400" b="1" u="sng" dirty="0" smtClean="0">
              <a:solidFill>
                <a:srgbClr val="0E2C3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bg-BG" sz="1400" b="1" u="sng" dirty="0">
              <a:solidFill>
                <a:srgbClr val="0E2C3E"/>
              </a:solidFill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Tx/>
              <a:buChar char="-"/>
            </a:pPr>
            <a:endParaRPr lang="bg-BG" sz="14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60591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Rectangle 1"/>
          <p:cNvSpPr/>
          <p:nvPr/>
        </p:nvSpPr>
        <p:spPr>
          <a:xfrm>
            <a:off x="877900" y="2455593"/>
            <a:ext cx="10566388" cy="255454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0" indent="0">
              <a:buNone/>
            </a:pPr>
            <a:r>
              <a:rPr lang="bg-BG" sz="1600" dirty="0" smtClean="0">
                <a:latin typeface="+mj-lt"/>
              </a:rPr>
              <a:t>(</a:t>
            </a:r>
            <a:r>
              <a:rPr lang="bg-BG" sz="1600" dirty="0">
                <a:latin typeface="+mj-lt"/>
              </a:rPr>
              <a:t>5) (Нова - ДВ, бр. 38 от 2016 г., в сила от 20.05.2016 г.) В стратегия за ВОМР не се избират мерки, финансирани от ЕЗФРСР, предвиждащи инвестиции в държавна или общинска инфраструктура за здравеопазване.</a:t>
            </a:r>
          </a:p>
          <a:p>
            <a:pPr marL="0" indent="0">
              <a:buNone/>
            </a:pPr>
            <a:r>
              <a:rPr lang="bg-BG" sz="1600" dirty="0">
                <a:latin typeface="+mj-lt"/>
              </a:rPr>
              <a:t>(6) (Нова - ДВ, бр. 38 от 2016 г., в сила от 20.05.2016 г.) Не се предоставя финансова помощ от стратегията за ВОМР по подмярка 7.6 "Проучвания и инвестиции, свързани с поддържане, възстановяване и подобряване на културното и природното наследство на селата" от ПРСР 2014 - 2020 г. на кандидати за получаване на финансова помощ, на които е предоставена финансова помощ по подмярка 7.6 "Проучвания и инвестиции, свързани с поддържане, възстановяване и подобряване на културното и природното наследство на селата" от ПРСР 2014 - 2020 г.</a:t>
            </a:r>
          </a:p>
        </p:txBody>
      </p:sp>
    </p:spTree>
    <p:extLst>
      <p:ext uri="{BB962C8B-B14F-4D97-AF65-F5344CB8AC3E}">
        <p14:creationId xmlns="" xmlns:p14="http://schemas.microsoft.com/office/powerpoint/2010/main" val="351905656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81038" y="2189163"/>
            <a:ext cx="10309225" cy="4267200"/>
          </a:xfrm>
        </p:spPr>
        <p:txBody>
          <a:bodyPr>
            <a:normAutofit/>
          </a:bodyPr>
          <a:lstStyle/>
          <a:p>
            <a:pPr marL="265176" indent="-265176" eaLnBrk="1" fontAlgn="auto" hangingPunct="1">
              <a:spcAft>
                <a:spcPts val="0"/>
              </a:spcAft>
              <a:buFontTx/>
              <a:buChar char="-"/>
              <a:defRPr/>
            </a:pPr>
            <a:endParaRPr lang="bg-BG" sz="1600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eaLnBrk="1" fontAlgn="auto" hangingPunct="1">
              <a:spcAft>
                <a:spcPts val="0"/>
              </a:spcAft>
              <a:buFont typeface="Wingdings 2"/>
              <a:buNone/>
              <a:defRPr/>
            </a:pPr>
            <a:endParaRPr lang="bg-BG" sz="16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92288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91716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94211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79152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60591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Rectangle 1"/>
          <p:cNvSpPr>
            <a:spLocks noChangeArrowheads="1"/>
          </p:cNvSpPr>
          <p:nvPr/>
        </p:nvSpPr>
        <p:spPr bwMode="auto">
          <a:xfrm>
            <a:off x="7652838" y="2209388"/>
            <a:ext cx="4018463" cy="10156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=""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1pPr>
            <a:lvl2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2pPr>
            <a:lvl3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3pPr>
            <a:lvl4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4pPr>
            <a:lvl5pPr eaLnBrk="0" hangingPunct="0">
              <a:defRPr>
                <a:solidFill>
                  <a:schemeClr val="tx1"/>
                </a:solidFill>
                <a:latin typeface="Arial" panose="020B0604020202020204" pitchFamily="34" charset="0"/>
              </a:defRPr>
            </a:lvl5pPr>
            <a:lvl6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6pPr>
            <a:lvl7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7pPr>
            <a:lvl8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8pPr>
            <a:lvl9pPr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Arial" panose="020B0604020202020204" pitchFamily="34" charset="0"/>
              </a:defRPr>
            </a:lvl9pPr>
          </a:lstStyle>
          <a:p>
            <a:pPr marL="0" marR="0" lvl="0" indent="53975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Приложение № 3 към чл. 14, ал. 1</a:t>
            </a:r>
            <a:endParaRPr kumimoji="0" lang="bg-BG" altLang="bg-BG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r>
              <a:rPr kumimoji="0" lang="bg-BG" altLang="bg-BG" sz="1400" b="0" i="0" u="none" strike="noStrike" cap="none" normalizeH="0" baseline="0" dirty="0" smtClean="0">
                <a:ln>
                  <a:noFill/>
                </a:ln>
                <a:solidFill>
                  <a:schemeClr val="tx1"/>
                </a:solidFill>
                <a:effectLst/>
                <a:latin typeface="Arial" panose="020B0604020202020204" pitchFamily="34" charset="0"/>
                <a:ea typeface="Times New Roman" panose="02020603050405020304" pitchFamily="18" charset="0"/>
              </a:rPr>
              <a:t>(Изм. и доп. - ДВ, бр. 38 от 2016 г., в сила от 20.05.2016 г.)</a:t>
            </a:r>
            <a:endParaRPr kumimoji="0" lang="bg-BG" altLang="bg-BG" sz="9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bg-BG" altLang="bg-BG" sz="1800" b="0" i="0" u="none" strike="noStrike" cap="none" normalizeH="0" baseline="0" dirty="0" smtClean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  <p:graphicFrame>
        <p:nvGraphicFramePr>
          <p:cNvPr id="13" name="Table 12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200571499"/>
              </p:ext>
            </p:extLst>
          </p:nvPr>
        </p:nvGraphicFramePr>
        <p:xfrm>
          <a:off x="1731240" y="2987642"/>
          <a:ext cx="8327160" cy="2928659"/>
        </p:xfrm>
        <a:graphic>
          <a:graphicData uri="http://schemas.openxmlformats.org/drawingml/2006/table">
            <a:tbl>
              <a:tblPr/>
              <a:tblGrid>
                <a:gridCol w="5258808"/>
                <a:gridCol w="3068352"/>
              </a:tblGrid>
              <a:tr h="908894">
                <a:tc gridSpan="2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СТРАТЕГИЯ ЗА ВОМР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(ЗАДЪЛЖИТЕЛНИ ЕЛЕМЕНТИ)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00" b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шрифт Times New Roman 12, междуредие 1,15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626127">
                <a:tc gridSpan="2">
                  <a:txBody>
                    <a:bodyPr/>
                    <a:lstStyle/>
                    <a:p>
                      <a:pPr marL="445770" indent="-22860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 Описание на МИГ: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 indent="-10795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 3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63558">
                <a:tc gridSpan="2">
                  <a:txBody>
                    <a:bodyPr/>
                    <a:lstStyle/>
                    <a:p>
                      <a:pPr marL="114300" indent="-6858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1.1. Данни за общини и населени места, които попадат в територията на МИГ: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4336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списък на общините, обхванати от МИГ;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4336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списък на населените места, обхванати от МИГ;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43360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брой жители на териториите, обхванати от МИГ.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blinds dir="vert"/>
  </p:transition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1" name="Content Placeholder 10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906542647"/>
              </p:ext>
            </p:extLst>
          </p:nvPr>
        </p:nvGraphicFramePr>
        <p:xfrm>
          <a:off x="1502875" y="1717003"/>
          <a:ext cx="8854289" cy="4200812"/>
        </p:xfrm>
        <a:graphic>
          <a:graphicData uri="http://schemas.openxmlformats.org/drawingml/2006/table">
            <a:tbl>
              <a:tblPr/>
              <a:tblGrid>
                <a:gridCol w="8854289"/>
              </a:tblGrid>
              <a:tr h="231707">
                <a:tc>
                  <a:txBody>
                    <a:bodyPr/>
                    <a:lstStyle/>
                    <a:p>
                      <a:pPr marL="114300" indent="-68580" algn="just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1.2. Карта на територията: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09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26505">
                <a:tc>
                  <a:txBody>
                    <a:bodyPr/>
                    <a:lstStyle/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 Описание на процеса на участие на общността в разработване на стратегията: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2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</a:tr>
              <a:tr h="365543">
                <a:tc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2.1. Описание на процеса - проведени срещи, семинари, конференции, обучения и обществени обсъждания):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3302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00247">
                <a:tc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2.2. Групи/сектори заинтересовани лица, участвали в разработване на стратегията: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2090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426505">
                <a:tc>
                  <a:txBody>
                    <a:bodyPr/>
                    <a:lstStyle/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 Описание на ситуацията в района към момента на кандидатстване: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 indent="-10795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 10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</a:tr>
              <a:tr h="231707">
                <a:tc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3.1. Анализ на нуждите и потенциала за развитие на територията: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09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31707">
                <a:tc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3.2. Идентифицирани групи от заинтересовани лица на територията на МИГ: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09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31707">
                <a:tc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3.3. Анализ на силните и слабите страни, възможностите и заплахите: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0972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52535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3.4. Потребности на уязвимите и малцинствени групи, при наличие на такива: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20983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2003" marR="32003" marT="33687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7900" y="437450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432256" y="456116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17205" y="397998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586509" y="399272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9968" y="1117028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60390" y="1544320"/>
            <a:ext cx="10672763" cy="3878263"/>
          </a:xfrm>
        </p:spPr>
        <p:txBody>
          <a:bodyPr>
            <a:noAutofit/>
          </a:bodyPr>
          <a:lstStyle/>
          <a:p>
            <a:pPr marL="0" indent="0" algn="just" eaLnBrk="1" hangingPunct="1">
              <a:buFont typeface="Wingdings 2" pitchFamily="18" charset="2"/>
              <a:buNone/>
            </a:pPr>
            <a:endParaRPr lang="bg-BG" sz="20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r>
              <a:rPr lang="bg-BG" sz="2000" dirty="0" smtClean="0">
                <a:latin typeface="Times New Roman" pitchFamily="18" charset="0"/>
                <a:cs typeface="Times New Roman" pitchFamily="18" charset="0"/>
              </a:rPr>
              <a:t> 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28280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27708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30203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15144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00012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2524386533"/>
              </p:ext>
            </p:extLst>
          </p:nvPr>
        </p:nvGraphicFramePr>
        <p:xfrm>
          <a:off x="1264375" y="2141533"/>
          <a:ext cx="9192378" cy="3726669"/>
        </p:xfrm>
        <a:graphic>
          <a:graphicData uri="http://schemas.openxmlformats.org/drawingml/2006/table">
            <a:tbl>
              <a:tblPr/>
              <a:tblGrid>
                <a:gridCol w="9192378"/>
              </a:tblGrid>
              <a:tr h="520039">
                <a:tc>
                  <a:txBody>
                    <a:bodyPr/>
                    <a:lstStyle/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 Цели на стратегията: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 indent="-10795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 10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</a:tr>
              <a:tr h="285183">
                <a:tc>
                  <a:txBody>
                    <a:bodyPr/>
                    <a:lstStyle/>
                    <a:p>
                      <a:pPr marL="25019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4.1. Цели на стратегията и приоритети за развитие на територията: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34054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85183">
                <a:tc>
                  <a:txBody>
                    <a:bodyPr/>
                    <a:lstStyle/>
                    <a:p>
                      <a:pPr marL="25019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4.2. Специфични цели: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34389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989752">
                <a:tc>
                  <a:txBody>
                    <a:bodyPr/>
                    <a:lstStyle/>
                    <a:p>
                      <a:pPr marL="25019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4.3. Връзка между стратегията за ВОМР с характеристиките на конкретната територия, разработени въз основа на местните потребности и потенциал, в съответствие с политиките на национално, регионално и местно ниво, включително и с политиките по десегрегация и деинституционализация: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34809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85183">
                <a:tc>
                  <a:txBody>
                    <a:bodyPr/>
                    <a:lstStyle/>
                    <a:p>
                      <a:pPr marL="25019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4.4. Описание на иновативните характеристики на стратегията: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328799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847790651"/>
              </p:ext>
            </p:extLst>
          </p:nvPr>
        </p:nvGraphicFramePr>
        <p:xfrm>
          <a:off x="1250086" y="2054957"/>
          <a:ext cx="9272337" cy="3813242"/>
        </p:xfrm>
        <a:graphic>
          <a:graphicData uri="http://schemas.openxmlformats.org/drawingml/2006/table">
            <a:tbl>
              <a:tblPr/>
              <a:tblGrid>
                <a:gridCol w="1918627"/>
                <a:gridCol w="7353710"/>
              </a:tblGrid>
              <a:tr h="362136">
                <a:tc gridSpan="2">
                  <a:txBody>
                    <a:bodyPr/>
                    <a:lstStyle/>
                    <a:p>
                      <a:pPr marL="25019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4.5. Йерархията на целите - включително цели за крайните продукти или резултатите: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6589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83180">
                <a:tc gridSpan="2">
                  <a:txBody>
                    <a:bodyPr/>
                    <a:lstStyle/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5. Описание на мерките: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35941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 4 страници за всяка мярка)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83180">
                <a:tc gridSpan="2">
                  <a:txBody>
                    <a:bodyPr/>
                    <a:lstStyle/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 и дейности за всеки един от фондовете поотделно: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ПРСР (ЕЗФРСР)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ОПОС (ЕФРР)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ОПНОИР (ЕСФ)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ОПРЧР (ЕСФ)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ОПИК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19808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ПМДР (ЕФМДР)</a:t>
                      </a:r>
                      <a:endParaRPr lang="bg-BG" sz="1050" i="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39710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39138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41633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26574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02298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275812539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576580" y="1056005"/>
            <a:ext cx="11055350" cy="3416300"/>
          </a:xfrm>
        </p:spPr>
        <p:txBody>
          <a:bodyPr>
            <a:noAutofit/>
          </a:bodyPr>
          <a:lstStyle/>
          <a:p>
            <a:pPr marL="0" lvl="0" indent="0" algn="just" eaLnBrk="1" hangingPunct="1">
              <a:buClr>
                <a:srgbClr val="F07F09"/>
              </a:buClr>
              <a:buNone/>
            </a:pPr>
            <a:r>
              <a:rPr lang="bg-BG" sz="1600" dirty="0">
                <a:solidFill>
                  <a:prstClr val="black"/>
                </a:solidFill>
                <a:latin typeface="Times New Roman" pitchFamily="18" charset="0"/>
                <a:cs typeface="Times New Roman" pitchFamily="18" charset="0"/>
              </a:rPr>
              <a:t> </a:t>
            </a:r>
            <a:endParaRPr lang="bg-BG" sz="1600" dirty="0" smtClean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Font typeface="Wingdings 2" pitchFamily="18" charset="2"/>
              <a:buNone/>
            </a:pPr>
            <a:endParaRPr lang="bg-BG" sz="18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11135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10563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13058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-20003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657225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11" name="Table 10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1673236815"/>
              </p:ext>
            </p:extLst>
          </p:nvPr>
        </p:nvGraphicFramePr>
        <p:xfrm>
          <a:off x="877899" y="1119187"/>
          <a:ext cx="10375558" cy="5026258"/>
        </p:xfrm>
        <a:graphic>
          <a:graphicData uri="http://schemas.openxmlformats.org/drawingml/2006/table">
            <a:tbl>
              <a:tblPr/>
              <a:tblGrid>
                <a:gridCol w="1050489"/>
                <a:gridCol w="6700297"/>
                <a:gridCol w="1431154"/>
                <a:gridCol w="1193618"/>
              </a:tblGrid>
              <a:tr h="167977">
                <a:tc gridSpan="4">
                  <a:txBody>
                    <a:bodyPr/>
                    <a:lstStyle/>
                    <a:p>
                      <a:pPr marL="44577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 Финансов план: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20892">
                <a:tc gridSpan="4">
                  <a:txBody>
                    <a:bodyPr/>
                    <a:lstStyle/>
                    <a:p>
                      <a:pPr marL="107950" indent="4572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6.1. Индикативно разпределение на средствата по програми/фондове и по мерки: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 indent="-71755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2 страници)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67977">
                <a:tc rowSpan="2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Код на мярката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rowSpan="2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Име на мярката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gridSpan="2"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Общо за периода на стратегията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67977"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v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лева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%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ПРСР 2014 - 2020 г. (ЕЗФРСР)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20892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които не са част от ПРСР 2014 - 2020 г. , но са включени в Регламент (EC) № 1305/2013 (финансирани от ЕЗФРСР)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36649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извън обхвата на мерките от Регламент (EC) № 1305/2013, но съответстващи на целите на регламента (финансирани от ЕЗФРСР)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ОПОС (ЕФРР)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ОПНОИР (ЕСФ)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ОПРЧР (ЕСФ)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ОПИК (ЕФРР)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Мерки, финансирани от ПМДР (ЕФМДР)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…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16797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b="1" cap="all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ОБЩО ЗА ПРОЕКТИ КЪМ СТРАТЕГИЯТА ЗА ВОМР: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 algn="ctr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100 %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90427">
                <a:tc gridSpan="4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62672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900" i="1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Текущи разходи и популяризиране на стратегия за водено от общностите местно развитие (25 на сто от общите публични разходи от ЕЗФРСР, включващи разходите по подмярка 19.2 и подмярка 19.4)</a:t>
                      </a:r>
                      <a:endParaRPr lang="bg-BG" sz="9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9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9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16637" marR="16637" marT="17513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3464100033"/>
              </p:ext>
            </p:extLst>
          </p:nvPr>
        </p:nvGraphicFramePr>
        <p:xfrm>
          <a:off x="1424093" y="1883484"/>
          <a:ext cx="9603027" cy="3984716"/>
        </p:xfrm>
        <a:graphic>
          <a:graphicData uri="http://schemas.openxmlformats.org/drawingml/2006/table">
            <a:tbl>
              <a:tblPr/>
              <a:tblGrid>
                <a:gridCol w="6064549"/>
                <a:gridCol w="3538478"/>
              </a:tblGrid>
              <a:tr h="854478">
                <a:tc gridSpan="2">
                  <a:txBody>
                    <a:bodyPr/>
                    <a:lstStyle/>
                    <a:p>
                      <a:pPr marL="10795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6.2. Финансова обосновка на бюджета и разпределението на средствата по програми и по мерки: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575945" indent="-2159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2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73122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88640">
                <a:tc gridSpan="2">
                  <a:txBody>
                    <a:bodyPr/>
                    <a:lstStyle/>
                    <a:p>
                      <a:pPr marL="431800" indent="-2159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7.   План за действие, показващ как целите са превърнати в действия: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4577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 4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8356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1120316">
                <a:tc gridSpan="2">
                  <a:txBody>
                    <a:bodyPr/>
                    <a:lstStyle/>
                    <a:p>
                      <a:pPr marL="431800" indent="-2159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   Описание на уредбата за управлението и мониторинга на стратегията, която показва капацитета на местната инициативна група да изпълни стратегията, и описание на специфичната уредба относно оценката: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4318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12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41791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8.1. Организационна структура на МИГ: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322803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организационна структура/схема.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49997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49425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51920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36861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143952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2105668477"/>
              </p:ext>
            </p:extLst>
          </p:nvPr>
        </p:nvGraphicFramePr>
        <p:xfrm>
          <a:off x="1093470" y="2090588"/>
          <a:ext cx="10078506" cy="3777613"/>
        </p:xfrm>
        <a:graphic>
          <a:graphicData uri="http://schemas.openxmlformats.org/drawingml/2006/table">
            <a:tbl>
              <a:tblPr/>
              <a:tblGrid>
                <a:gridCol w="6364826"/>
                <a:gridCol w="3713680"/>
              </a:tblGrid>
              <a:tr h="458665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8.2. Управление на МИГ: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3183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органи за управление и контрол;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789922">
                <a:tc>
                  <a:txBody>
                    <a:bodyPr/>
                    <a:lstStyle/>
                    <a:p>
                      <a:pPr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описание на позициите и изискванията към изпълнителния директор и персонала.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8665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8.3. Капацитет на местната инициативна група да изпълни стратегията за ВОМР: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72057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58665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8.4. Описание на системата за мониторинг и оценка: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606456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</a:tbl>
          </a:graphicData>
        </a:graphic>
      </p:graphicFrame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49997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49425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51920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36861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068594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2343127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Content Placeholder 1"/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="" xmlns:p14="http://schemas.microsoft.com/office/powerpoint/2010/main" val="4004473461"/>
              </p:ext>
            </p:extLst>
          </p:nvPr>
        </p:nvGraphicFramePr>
        <p:xfrm>
          <a:off x="877899" y="2109167"/>
          <a:ext cx="10348397" cy="3549249"/>
        </p:xfrm>
        <a:graphic>
          <a:graphicData uri="http://schemas.openxmlformats.org/drawingml/2006/table">
            <a:tbl>
              <a:tblPr/>
              <a:tblGrid>
                <a:gridCol w="10348397"/>
              </a:tblGrid>
              <a:tr h="435342">
                <a:tc>
                  <a:txBody>
                    <a:bodyPr/>
                    <a:lstStyle/>
                    <a:p>
                      <a:pPr marL="4318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 Индикатори за мониторинг и оценка: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</a:tr>
              <a:tr h="1088356">
                <a:tc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9.1. Индикатори за цялостното прилагане на стратегията за ВОМР, включително брой създадени работни места: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1 страница)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617944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749756">
                <a:tc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9.2. Индикатори по мерки: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1 страница за индикатори по мярка)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</a:tr>
              <a:tr h="657851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49997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49425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51920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36861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149667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="" xmlns:p14="http://schemas.microsoft.com/office/powerpoint/2010/main" val="403071683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Контейнер за съдържание 2"/>
          <p:cNvSpPr>
            <a:spLocks noGrp="1"/>
          </p:cNvSpPr>
          <p:nvPr>
            <p:ph idx="1"/>
          </p:nvPr>
        </p:nvSpPr>
        <p:spPr>
          <a:xfrm>
            <a:off x="669925" y="2051368"/>
            <a:ext cx="10912475" cy="3890962"/>
          </a:xfrm>
        </p:spPr>
        <p:txBody>
          <a:bodyPr>
            <a:normAutofit/>
          </a:bodyPr>
          <a:lstStyle/>
          <a:p>
            <a:pPr marL="0" indent="0" algn="just" eaLnBrk="1" hangingPunct="1">
              <a:buNone/>
            </a:pPr>
            <a:r>
              <a:rPr lang="bg-BG" sz="1500" dirty="0" smtClean="0">
                <a:latin typeface="Times New Roman" pitchFamily="18" charset="0"/>
                <a:cs typeface="Times New Roman" pitchFamily="18" charset="0"/>
              </a:rPr>
              <a:t>   </a:t>
            </a:r>
            <a:endParaRPr lang="bg-BG" sz="1500" dirty="0">
              <a:latin typeface="Times New Roman" pitchFamily="18" charset="0"/>
              <a:cs typeface="Times New Roman" pitchFamily="18" charset="0"/>
            </a:endParaRPr>
          </a:p>
          <a:p>
            <a:pPr marL="0" indent="0" algn="just" eaLnBrk="1" hangingPunct="1">
              <a:buNone/>
            </a:pPr>
            <a:endParaRPr lang="bg-BG" sz="1500" dirty="0" smtClean="0">
              <a:latin typeface="Times New Roman" pitchFamily="18" charset="0"/>
              <a:cs typeface="Times New Roman" pitchFamily="18" charset="0"/>
            </a:endParaRP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49997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49425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51920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36861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143952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="" xmlns:p14="http://schemas.microsoft.com/office/powerpoint/2010/main" val="3590628133"/>
              </p:ext>
            </p:extLst>
          </p:nvPr>
        </p:nvGraphicFramePr>
        <p:xfrm>
          <a:off x="1007635" y="1738353"/>
          <a:ext cx="9910844" cy="4129845"/>
        </p:xfrm>
        <a:graphic>
          <a:graphicData uri="http://schemas.openxmlformats.org/drawingml/2006/table">
            <a:tbl>
              <a:tblPr/>
              <a:tblGrid>
                <a:gridCol w="6258943"/>
                <a:gridCol w="3651901"/>
              </a:tblGrid>
              <a:tr h="516543">
                <a:tc gridSpan="2">
                  <a:txBody>
                    <a:bodyPr/>
                    <a:lstStyle/>
                    <a:p>
                      <a:pPr marL="431800" indent="-2159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 Съответствие с хоризонталните политики на ЕС: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  <a:p>
                      <a:pPr marL="647700" indent="-2159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(не повече от 2 страници)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5D6D7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283266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10.1. Равенство между половете и липса на дискриминация: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516543">
                <a:tc>
                  <a:txBody>
                    <a:bodyPr/>
                    <a:lstStyle/>
                    <a:p>
                      <a:pPr marL="10287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прилагане на принципа на равенство между половете;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16543">
                <a:tc>
                  <a:txBody>
                    <a:bodyPr/>
                    <a:lstStyle/>
                    <a:p>
                      <a:pPr marL="10287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допринасяне за утвърждаване на принципа на равните възможности;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516543">
                <a:tc>
                  <a:txBody>
                    <a:bodyPr/>
                    <a:lstStyle/>
                    <a:p>
                      <a:pPr marL="10287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- създаване на условия за превенция на дискриминацията.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0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0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</a:tr>
              <a:tr h="299928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10.2. Устойчиво развитие (защита на околната среда):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40728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299928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10.3. Насърчаване на заетостта и конкурентоспособността: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439895">
                <a:tc gridSpan="2"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 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EFEFE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  <a:tr h="299928">
                <a:tc gridSpan="2">
                  <a:txBody>
                    <a:bodyPr/>
                    <a:lstStyle/>
                    <a:p>
                      <a:pPr marL="228600" indent="-228600">
                        <a:lnSpc>
                          <a:spcPts val="1440"/>
                        </a:lnSpc>
                        <a:spcAft>
                          <a:spcPts val="0"/>
                        </a:spcAft>
                      </a:pPr>
                      <a:r>
                        <a:rPr lang="bg-BG" sz="1050" i="1" dirty="0"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  <a:ea typeface="Times New Roman" panose="02020603050405020304" pitchFamily="18" charset="0"/>
                        </a:rPr>
                        <a:t>10.4. Съответствие с програмите на Структурните фондове:</a:t>
                      </a:r>
                      <a:endParaRPr lang="bg-BG" sz="1050" i="1" dirty="0">
                        <a:effectLst/>
                        <a:latin typeface="Times New Roman" panose="02020603050405020304" pitchFamily="18" charset="0"/>
                        <a:ea typeface="Times New Roman" panose="02020603050405020304" pitchFamily="18" charset="0"/>
                      </a:endParaRPr>
                    </a:p>
                  </a:txBody>
                  <a:tcPr marL="36195" marR="36195" marT="3810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8E9E9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bg-BG"/>
                    </a:p>
                  </a:txBody>
                  <a:tcPr/>
                </a:tc>
              </a:tr>
            </a:tbl>
          </a:graphicData>
        </a:graphic>
      </p:graphicFrame>
    </p:spTree>
    <p:extLst>
      <p:ext uri="{BB962C8B-B14F-4D97-AF65-F5344CB8AC3E}">
        <p14:creationId xmlns="" xmlns:p14="http://schemas.microsoft.com/office/powerpoint/2010/main" val="2019101947"/>
      </p:ext>
    </p:extLst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20896" y="891540"/>
            <a:ext cx="10912475" cy="2777490"/>
          </a:xfrm>
        </p:spPr>
        <p:txBody>
          <a:bodyPr>
            <a:normAutofit fontScale="92500" lnSpcReduction="20000"/>
          </a:bodyPr>
          <a:lstStyle/>
          <a:p>
            <a:pPr marL="0" indent="0" eaLnBrk="1" hangingPunct="1">
              <a:buFont typeface="Wingdings 2" pitchFamily="18" charset="2"/>
              <a:buNone/>
            </a:pPr>
            <a:endParaRPr lang="bg-BG" dirty="0" smtClean="0">
              <a:solidFill>
                <a:srgbClr val="14425D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bg-BG" dirty="0" smtClean="0">
              <a:solidFill>
                <a:srgbClr val="14425D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bg-BG" dirty="0" smtClean="0">
              <a:solidFill>
                <a:srgbClr val="14425D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bg-BG" dirty="0" smtClean="0">
                <a:solidFill>
                  <a:srgbClr val="14425D"/>
                </a:solidFill>
              </a:rPr>
              <a:t>		  </a:t>
            </a:r>
          </a:p>
          <a:p>
            <a:pPr marL="0" indent="0" eaLnBrk="1" hangingPunct="1">
              <a:buFont typeface="Wingdings 2" pitchFamily="18" charset="2"/>
              <a:buNone/>
            </a:pPr>
            <a:endParaRPr lang="bg-BG" sz="3200" dirty="0" smtClean="0">
              <a:solidFill>
                <a:srgbClr val="14425D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endParaRPr lang="bg-BG" sz="3200" dirty="0" smtClean="0">
              <a:solidFill>
                <a:srgbClr val="14425D"/>
              </a:solidFill>
            </a:endParaRPr>
          </a:p>
          <a:p>
            <a:pPr marL="0" indent="0" eaLnBrk="1" hangingPunct="1">
              <a:buFont typeface="Wingdings 2" pitchFamily="18" charset="2"/>
              <a:buNone/>
            </a:pPr>
            <a:r>
              <a:rPr lang="bg-BG" sz="3200" dirty="0" smtClean="0">
                <a:solidFill>
                  <a:srgbClr val="14425D"/>
                </a:solidFill>
              </a:rPr>
              <a:t>		</a:t>
            </a:r>
            <a:r>
              <a:rPr lang="bg-BG" sz="3200" b="1" dirty="0" smtClean="0">
                <a:solidFill>
                  <a:srgbClr val="14425D"/>
                </a:solidFill>
              </a:rPr>
              <a:t>БЛАГОДАРЯ   ЗА ВАШЕТО  ВНИМАНИЕ!</a:t>
            </a:r>
          </a:p>
        </p:txBody>
      </p:sp>
      <p:pic>
        <p:nvPicPr>
          <p:cNvPr id="4" name="Picture 16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140915" y="499977"/>
            <a:ext cx="899465" cy="5052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Picture 1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5198" y="494259"/>
            <a:ext cx="776841" cy="5229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9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529202" y="519209"/>
            <a:ext cx="815948" cy="4761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0" descr="logo-bg-right-no-back"/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=""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640830" y="368617"/>
            <a:ext cx="1593850" cy="6365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Rectangle 7"/>
          <p:cNvSpPr>
            <a:spLocks noChangeArrowheads="1"/>
          </p:cNvSpPr>
          <p:nvPr/>
        </p:nvSpPr>
        <p:spPr bwMode="auto">
          <a:xfrm>
            <a:off x="2140915" y="1161097"/>
            <a:ext cx="8072438" cy="461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 eaLnBrk="0" hangingPunct="0">
              <a:defRPr>
                <a:solidFill>
                  <a:schemeClr val="tx1"/>
                </a:solidFill>
                <a:latin typeface="Tahoma" charset="0"/>
              </a:defRPr>
            </a:lvl1pPr>
            <a:lvl2pPr marL="742950" indent="-285750" eaLnBrk="0" hangingPunct="0">
              <a:defRPr>
                <a:solidFill>
                  <a:schemeClr val="tx1"/>
                </a:solidFill>
                <a:latin typeface="Tahoma" charset="0"/>
              </a:defRPr>
            </a:lvl2pPr>
            <a:lvl3pPr marL="11430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3pPr>
            <a:lvl4pPr marL="16002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4pPr>
            <a:lvl5pPr marL="2057400" indent="-228600" eaLnBrk="0" hangingPunct="0">
              <a:defRPr>
                <a:solidFill>
                  <a:schemeClr val="tx1"/>
                </a:solidFill>
                <a:latin typeface="Tahoma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ahoma" charset="0"/>
              </a:defRPr>
            </a:lvl9pPr>
          </a:lstStyle>
          <a:p>
            <a:pPr algn="ctr" eaLnBrk="1" hangingPunct="1">
              <a:buFont typeface="Wingdings" pitchFamily="2" charset="2"/>
              <a:buNone/>
            </a:pP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Програма за развитие на селските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райони</a:t>
            </a:r>
            <a:r>
              <a:rPr lang="bg-BG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 </a:t>
            </a:r>
            <a:r>
              <a:rPr lang="ru-RU" altLang="bg-BG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Европейски </a:t>
            </a:r>
            <a:r>
              <a:rPr lang="ru-RU" altLang="bg-BG" sz="12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земеделски фонд за развитие на селските райони – Европа инвестира в селските райони</a:t>
            </a:r>
            <a:endParaRPr lang="bg-BG" altLang="bg-BG" sz="12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</p:cSld>
  <p:clrMapOvr>
    <a:masterClrMapping/>
  </p:clrMapOvr>
  <p:transition spd="slow">
    <p:fade/>
  </p:transition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oncourse">
  <a:themeElements>
    <a:clrScheme name="Concourse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Concourse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Concourse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65000" b="980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1601</TotalTime>
  <Words>2045</Words>
  <Application>Microsoft Office PowerPoint</Application>
  <PresentationFormat>Custom</PresentationFormat>
  <Paragraphs>249</Paragraphs>
  <Slides>16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16</vt:i4>
      </vt:variant>
    </vt:vector>
  </HeadingPairs>
  <TitlesOfParts>
    <vt:vector size="17" baseType="lpstr">
      <vt:lpstr>Concourse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</vt:vector>
  </TitlesOfParts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на PowerPoint</dc:title>
  <dc:creator>Цанко Спасовски</dc:creator>
  <cp:lastModifiedBy>MIG</cp:lastModifiedBy>
  <cp:revision>367</cp:revision>
  <dcterms:created xsi:type="dcterms:W3CDTF">2016-01-20T08:27:40Z</dcterms:created>
  <dcterms:modified xsi:type="dcterms:W3CDTF">2016-10-11T11:39:33Z</dcterms:modified>
</cp:coreProperties>
</file>