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72"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73" r:id="rId18"/>
    <p:sldId id="274" r:id="rId19"/>
    <p:sldId id="275" r:id="rId20"/>
    <p:sldId id="276" r:id="rId21"/>
    <p:sldId id="277" r:id="rId22"/>
    <p:sldId id="278" r:id="rId23"/>
    <p:sldId id="279" r:id="rId24"/>
    <p:sldId id="294" r:id="rId25"/>
    <p:sldId id="295" r:id="rId26"/>
    <p:sldId id="296" r:id="rId27"/>
    <p:sldId id="297" r:id="rId28"/>
    <p:sldId id="298" r:id="rId29"/>
    <p:sldId id="299" r:id="rId30"/>
    <p:sldId id="300" r:id="rId31"/>
    <p:sldId id="301" r:id="rId32"/>
    <p:sldId id="302" r:id="rId33"/>
    <p:sldId id="303" r:id="rId34"/>
  </p:sldIdLst>
  <p:sldSz cx="9144000" cy="6858000" type="screen4x3"/>
  <p:notesSz cx="6797675" cy="9926638"/>
  <p:defaultTextStyle>
    <a:defPPr>
      <a:defRPr lang="zh-CN"/>
    </a:defPPr>
    <a:lvl1pPr algn="l" rtl="0" fontAlgn="base">
      <a:spcBef>
        <a:spcPct val="0"/>
      </a:spcBef>
      <a:spcAft>
        <a:spcPct val="0"/>
      </a:spcAft>
      <a:defRPr kumimoji="1" sz="2400"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umimoji="1" sz="2400"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umimoji="1" sz="2400"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umimoji="1" sz="2400"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umimoji="1" sz="2400" kern="1200">
        <a:solidFill>
          <a:schemeClr val="tx1"/>
        </a:solidFill>
        <a:latin typeface="Times New Roman" pitchFamily="18" charset="0"/>
        <a:ea typeface="宋体" pitchFamily="2" charset="-122"/>
        <a:cs typeface="+mn-cs"/>
      </a:defRPr>
    </a:lvl5pPr>
    <a:lvl6pPr marL="2286000" algn="l" defTabSz="914400" rtl="0" eaLnBrk="1" latinLnBrk="0" hangingPunct="1">
      <a:defRPr kumimoji="1" sz="2400" kern="1200">
        <a:solidFill>
          <a:schemeClr val="tx1"/>
        </a:solidFill>
        <a:latin typeface="Times New Roman" pitchFamily="18" charset="0"/>
        <a:ea typeface="宋体" pitchFamily="2" charset="-122"/>
        <a:cs typeface="+mn-cs"/>
      </a:defRPr>
    </a:lvl6pPr>
    <a:lvl7pPr marL="2743200" algn="l" defTabSz="914400" rtl="0" eaLnBrk="1" latinLnBrk="0" hangingPunct="1">
      <a:defRPr kumimoji="1" sz="2400" kern="1200">
        <a:solidFill>
          <a:schemeClr val="tx1"/>
        </a:solidFill>
        <a:latin typeface="Times New Roman" pitchFamily="18" charset="0"/>
        <a:ea typeface="宋体" pitchFamily="2" charset="-122"/>
        <a:cs typeface="+mn-cs"/>
      </a:defRPr>
    </a:lvl7pPr>
    <a:lvl8pPr marL="3200400" algn="l" defTabSz="914400" rtl="0" eaLnBrk="1" latinLnBrk="0" hangingPunct="1">
      <a:defRPr kumimoji="1" sz="2400" kern="1200">
        <a:solidFill>
          <a:schemeClr val="tx1"/>
        </a:solidFill>
        <a:latin typeface="Times New Roman" pitchFamily="18" charset="0"/>
        <a:ea typeface="宋体" pitchFamily="2" charset="-122"/>
        <a:cs typeface="+mn-cs"/>
      </a:defRPr>
    </a:lvl8pPr>
    <a:lvl9pPr marL="3657600" algn="l" defTabSz="914400" rtl="0" eaLnBrk="1" latinLnBrk="0" hangingPunct="1">
      <a:defRPr kumimoji="1" sz="2400" kern="1200">
        <a:solidFill>
          <a:schemeClr val="tx1"/>
        </a:solidFill>
        <a:latin typeface="Times New Roman" pitchFamily="18"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FB"/>
    <a:srgbClr val="EBF6FF"/>
    <a:srgbClr val="F3FAFF"/>
    <a:srgbClr val="006600"/>
    <a:srgbClr val="008000"/>
    <a:srgbClr val="FF9933"/>
    <a:srgbClr val="6666FF"/>
    <a:srgbClr val="3366CC"/>
    <a:srgbClr val="0066CC"/>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130" autoAdjust="0"/>
    <p:restoredTop sz="94676" autoAdjust="0"/>
  </p:normalViewPr>
  <p:slideViewPr>
    <p:cSldViewPr>
      <p:cViewPr varScale="1">
        <p:scale>
          <a:sx n="70" d="100"/>
          <a:sy n="70" d="100"/>
        </p:scale>
        <p:origin x="744" y="72"/>
      </p:cViewPr>
      <p:guideLst>
        <p:guide orient="horz" pos="2160"/>
        <p:guide pos="2880"/>
      </p:guideLst>
    </p:cSldViewPr>
  </p:slideViewPr>
  <p:outlineViewPr>
    <p:cViewPr>
      <p:scale>
        <a:sx n="33" d="100"/>
        <a:sy n="33" d="100"/>
      </p:scale>
      <p:origin x="0" y="146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F6CF675-8D89-42DE-A8E2-42FF1CA07DB8}" type="datetime1">
              <a:rPr lang="bg-BG" smtClean="0"/>
              <a:t>2.10.2019 г.</a:t>
            </a:fld>
            <a:endParaRPr lang="bg-BG"/>
          </a:p>
        </p:txBody>
      </p:sp>
      <p:sp>
        <p:nvSpPr>
          <p:cNvPr id="4" name="Контейнер за долния колонтитул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bg-BG"/>
          </a:p>
        </p:txBody>
      </p:sp>
      <p:sp>
        <p:nvSpPr>
          <p:cNvPr id="5" name="Контейнер за номер на слайда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CFFE8AE-EA07-448F-8C81-DA694959945F}" type="slidenum">
              <a:rPr lang="bg-BG" smtClean="0"/>
              <a:t>‹#›</a:t>
            </a:fld>
            <a:endParaRPr lang="bg-BG"/>
          </a:p>
        </p:txBody>
      </p:sp>
    </p:spTree>
    <p:extLst>
      <p:ext uri="{BB962C8B-B14F-4D97-AF65-F5344CB8AC3E}">
        <p14:creationId xmlns:p14="http://schemas.microsoft.com/office/powerpoint/2010/main" val="1525506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73FA6FF-9750-4BB7-B167-9E31E63C38D9}" type="datetime1">
              <a:rPr lang="bg-BG" smtClean="0"/>
              <a:t>2.10.2019 г.</a:t>
            </a:fld>
            <a:endParaRPr lang="bg-BG"/>
          </a:p>
        </p:txBody>
      </p:sp>
      <p:sp>
        <p:nvSpPr>
          <p:cNvPr id="4" name="Контейнер за изображение на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7BC8880-D81C-4749-97F6-11BE20E93F26}" type="slidenum">
              <a:rPr lang="bg-BG" smtClean="0"/>
              <a:t>‹#›</a:t>
            </a:fld>
            <a:endParaRPr lang="bg-BG"/>
          </a:p>
        </p:txBody>
      </p:sp>
    </p:spTree>
    <p:extLst>
      <p:ext uri="{BB962C8B-B14F-4D97-AF65-F5344CB8AC3E}">
        <p14:creationId xmlns:p14="http://schemas.microsoft.com/office/powerpoint/2010/main" val="38112562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a:p>
        </p:txBody>
      </p:sp>
      <p:sp>
        <p:nvSpPr>
          <p:cNvPr id="7" name="Контейнер за номер на слайда 6"/>
          <p:cNvSpPr>
            <a:spLocks noGrp="1"/>
          </p:cNvSpPr>
          <p:nvPr>
            <p:ph type="sldNum" sz="quarter" idx="10"/>
          </p:nvPr>
        </p:nvSpPr>
        <p:spPr/>
        <p:txBody>
          <a:bodyPr/>
          <a:lstStyle/>
          <a:p>
            <a:fld id="{17BC8880-D81C-4749-97F6-11BE20E93F26}" type="slidenum">
              <a:rPr lang="bg-BG" smtClean="0"/>
              <a:t>1</a:t>
            </a:fld>
            <a:endParaRPr lang="bg-BG"/>
          </a:p>
        </p:txBody>
      </p:sp>
    </p:spTree>
    <p:extLst>
      <p:ext uri="{BB962C8B-B14F-4D97-AF65-F5344CB8AC3E}">
        <p14:creationId xmlns:p14="http://schemas.microsoft.com/office/powerpoint/2010/main" val="1533627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7" name="Контейнер за номер на слайда 6"/>
          <p:cNvSpPr>
            <a:spLocks noGrp="1"/>
          </p:cNvSpPr>
          <p:nvPr>
            <p:ph type="sldNum" sz="quarter" idx="10"/>
          </p:nvPr>
        </p:nvSpPr>
        <p:spPr/>
        <p:txBody>
          <a:bodyPr/>
          <a:lstStyle/>
          <a:p>
            <a:fld id="{17BC8880-D81C-4749-97F6-11BE20E93F26}" type="slidenum">
              <a:rPr lang="bg-BG" smtClean="0"/>
              <a:t>17</a:t>
            </a:fld>
            <a:endParaRPr lang="bg-BG"/>
          </a:p>
        </p:txBody>
      </p:sp>
    </p:spTree>
    <p:extLst>
      <p:ext uri="{BB962C8B-B14F-4D97-AF65-F5344CB8AC3E}">
        <p14:creationId xmlns:p14="http://schemas.microsoft.com/office/powerpoint/2010/main" val="4089551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2130425"/>
            <a:ext cx="7772400" cy="1470025"/>
          </a:xfrm>
        </p:spPr>
        <p:txBody>
          <a:bodyPr/>
          <a:lstStyle/>
          <a:p>
            <a:r>
              <a:rPr lang="bg-BG" smtClean="0"/>
              <a:t>Редакт. стил загл. образец</a:t>
            </a:r>
            <a:endParaRPr lang="bg-BG"/>
          </a:p>
        </p:txBody>
      </p:sp>
      <p:sp>
        <p:nvSpPr>
          <p:cNvPr id="3" name="Подзаглавие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bg-BG" smtClean="0"/>
              <a:t>Щракнете за редакция стил подзагл. обр.</a:t>
            </a:r>
            <a:endParaRPr lang="bg-BG"/>
          </a:p>
        </p:txBody>
      </p:sp>
      <p:sp>
        <p:nvSpPr>
          <p:cNvPr id="4" name="Контейнер за дата 3"/>
          <p:cNvSpPr>
            <a:spLocks noGrp="1"/>
          </p:cNvSpPr>
          <p:nvPr>
            <p:ph type="dt" sz="half" idx="10"/>
          </p:nvPr>
        </p:nvSpPr>
        <p:spPr/>
        <p:txBody>
          <a:bodyPr/>
          <a:lstStyle>
            <a:lvl1pPr>
              <a:defRPr/>
            </a:lvl1pPr>
          </a:lstStyle>
          <a:p>
            <a:endParaRPr lang="en-US" altLang="zh-CN"/>
          </a:p>
        </p:txBody>
      </p:sp>
      <p:sp>
        <p:nvSpPr>
          <p:cNvPr id="5" name="Контейнер за долния колонтитул 4"/>
          <p:cNvSpPr>
            <a:spLocks noGrp="1"/>
          </p:cNvSpPr>
          <p:nvPr>
            <p:ph type="ftr" sz="quarter" idx="11"/>
          </p:nvPr>
        </p:nvSpPr>
        <p:spPr/>
        <p:txBody>
          <a:bodyPr/>
          <a:lstStyle>
            <a:lvl1pPr>
              <a:defRPr/>
            </a:lvl1pPr>
          </a:lstStyle>
          <a:p>
            <a:endParaRPr lang="en-US" altLang="zh-CN"/>
          </a:p>
        </p:txBody>
      </p:sp>
      <p:sp>
        <p:nvSpPr>
          <p:cNvPr id="6" name="Контейнер за номер на слайда 5"/>
          <p:cNvSpPr>
            <a:spLocks noGrp="1"/>
          </p:cNvSpPr>
          <p:nvPr>
            <p:ph type="sldNum" sz="quarter" idx="12"/>
          </p:nvPr>
        </p:nvSpPr>
        <p:spPr/>
        <p:txBody>
          <a:bodyPr/>
          <a:lstStyle>
            <a:lvl1pPr>
              <a:defRPr/>
            </a:lvl1pPr>
          </a:lstStyle>
          <a:p>
            <a:fld id="{22F8BF6D-9959-4692-8A01-D67B81C22DF4}" type="slidenum">
              <a:rPr lang="en-US" altLang="zh-CN"/>
              <a:pPr/>
              <a:t>‹#›</a:t>
            </a:fld>
            <a:endParaRPr lang="en-US" altLang="zh-CN"/>
          </a:p>
        </p:txBody>
      </p:sp>
    </p:spTree>
    <p:extLst>
      <p:ext uri="{BB962C8B-B14F-4D97-AF65-F5344CB8AC3E}">
        <p14:creationId xmlns:p14="http://schemas.microsoft.com/office/powerpoint/2010/main" val="1799428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lvl1pPr>
              <a:defRPr/>
            </a:lvl1pPr>
          </a:lstStyle>
          <a:p>
            <a:endParaRPr lang="en-US" altLang="zh-CN"/>
          </a:p>
        </p:txBody>
      </p:sp>
      <p:sp>
        <p:nvSpPr>
          <p:cNvPr id="5" name="Контейнер за долния колонтитул 4"/>
          <p:cNvSpPr>
            <a:spLocks noGrp="1"/>
          </p:cNvSpPr>
          <p:nvPr>
            <p:ph type="ftr" sz="quarter" idx="11"/>
          </p:nvPr>
        </p:nvSpPr>
        <p:spPr/>
        <p:txBody>
          <a:bodyPr/>
          <a:lstStyle>
            <a:lvl1pPr>
              <a:defRPr/>
            </a:lvl1pPr>
          </a:lstStyle>
          <a:p>
            <a:endParaRPr lang="en-US" altLang="zh-CN"/>
          </a:p>
        </p:txBody>
      </p:sp>
      <p:sp>
        <p:nvSpPr>
          <p:cNvPr id="6" name="Контейнер за номер на слайда 5"/>
          <p:cNvSpPr>
            <a:spLocks noGrp="1"/>
          </p:cNvSpPr>
          <p:nvPr>
            <p:ph type="sldNum" sz="quarter" idx="12"/>
          </p:nvPr>
        </p:nvSpPr>
        <p:spPr/>
        <p:txBody>
          <a:bodyPr/>
          <a:lstStyle>
            <a:lvl1pPr>
              <a:defRPr/>
            </a:lvl1pPr>
          </a:lstStyle>
          <a:p>
            <a:fld id="{484ACC38-4FDC-4B03-B5C0-C076330A00A1}" type="slidenum">
              <a:rPr lang="en-US" altLang="zh-CN"/>
              <a:pPr/>
              <a:t>‹#›</a:t>
            </a:fld>
            <a:endParaRPr lang="en-US" altLang="zh-CN"/>
          </a:p>
        </p:txBody>
      </p:sp>
    </p:spTree>
    <p:extLst>
      <p:ext uri="{BB962C8B-B14F-4D97-AF65-F5344CB8AC3E}">
        <p14:creationId xmlns:p14="http://schemas.microsoft.com/office/powerpoint/2010/main" val="1007271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p:spPr>
        <p:txBody>
          <a:bodyPr anchor="t"/>
          <a:lstStyle>
            <a:lvl1pPr algn="l">
              <a:defRPr sz="4000" b="1" cap="all"/>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bg-BG" smtClean="0"/>
              <a:t>Щракнете, за да редактирате стиловете на текста в образеца</a:t>
            </a:r>
          </a:p>
        </p:txBody>
      </p:sp>
      <p:sp>
        <p:nvSpPr>
          <p:cNvPr id="4" name="Контейнер за дата 3"/>
          <p:cNvSpPr>
            <a:spLocks noGrp="1"/>
          </p:cNvSpPr>
          <p:nvPr>
            <p:ph type="dt" sz="half" idx="10"/>
          </p:nvPr>
        </p:nvSpPr>
        <p:spPr/>
        <p:txBody>
          <a:bodyPr/>
          <a:lstStyle>
            <a:lvl1pPr>
              <a:defRPr/>
            </a:lvl1pPr>
          </a:lstStyle>
          <a:p>
            <a:endParaRPr lang="en-US" altLang="zh-CN"/>
          </a:p>
        </p:txBody>
      </p:sp>
      <p:sp>
        <p:nvSpPr>
          <p:cNvPr id="5" name="Контейнер за долния колонтитул 4"/>
          <p:cNvSpPr>
            <a:spLocks noGrp="1"/>
          </p:cNvSpPr>
          <p:nvPr>
            <p:ph type="ftr" sz="quarter" idx="11"/>
          </p:nvPr>
        </p:nvSpPr>
        <p:spPr/>
        <p:txBody>
          <a:bodyPr/>
          <a:lstStyle>
            <a:lvl1pPr>
              <a:defRPr/>
            </a:lvl1pPr>
          </a:lstStyle>
          <a:p>
            <a:endParaRPr lang="en-US" altLang="zh-CN"/>
          </a:p>
        </p:txBody>
      </p:sp>
      <p:sp>
        <p:nvSpPr>
          <p:cNvPr id="6" name="Контейнер за номер на слайда 5"/>
          <p:cNvSpPr>
            <a:spLocks noGrp="1"/>
          </p:cNvSpPr>
          <p:nvPr>
            <p:ph type="sldNum" sz="quarter" idx="12"/>
          </p:nvPr>
        </p:nvSpPr>
        <p:spPr/>
        <p:txBody>
          <a:bodyPr/>
          <a:lstStyle>
            <a:lvl1pPr>
              <a:defRPr/>
            </a:lvl1pPr>
          </a:lstStyle>
          <a:p>
            <a:fld id="{A53C634F-8AA0-48F3-ACD5-43D24ACC5F87}" type="slidenum">
              <a:rPr lang="en-US" altLang="zh-CN"/>
              <a:pPr/>
              <a:t>‹#›</a:t>
            </a:fld>
            <a:endParaRPr lang="en-US" altLang="zh-CN"/>
          </a:p>
        </p:txBody>
      </p:sp>
    </p:spTree>
    <p:extLst>
      <p:ext uri="{BB962C8B-B14F-4D97-AF65-F5344CB8AC3E}">
        <p14:creationId xmlns:p14="http://schemas.microsoft.com/office/powerpoint/2010/main" val="1533201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съдържание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Контейнер за дата 4"/>
          <p:cNvSpPr>
            <a:spLocks noGrp="1"/>
          </p:cNvSpPr>
          <p:nvPr>
            <p:ph type="dt" sz="half" idx="10"/>
          </p:nvPr>
        </p:nvSpPr>
        <p:spPr/>
        <p:txBody>
          <a:bodyPr/>
          <a:lstStyle>
            <a:lvl1pPr>
              <a:defRPr/>
            </a:lvl1pPr>
          </a:lstStyle>
          <a:p>
            <a:endParaRPr lang="en-US" altLang="zh-CN"/>
          </a:p>
        </p:txBody>
      </p:sp>
      <p:sp>
        <p:nvSpPr>
          <p:cNvPr id="6" name="Контейнер за долния колонтитул 5"/>
          <p:cNvSpPr>
            <a:spLocks noGrp="1"/>
          </p:cNvSpPr>
          <p:nvPr>
            <p:ph type="ftr" sz="quarter" idx="11"/>
          </p:nvPr>
        </p:nvSpPr>
        <p:spPr/>
        <p:txBody>
          <a:bodyPr/>
          <a:lstStyle>
            <a:lvl1pPr>
              <a:defRPr/>
            </a:lvl1pPr>
          </a:lstStyle>
          <a:p>
            <a:endParaRPr lang="en-US" altLang="zh-CN"/>
          </a:p>
        </p:txBody>
      </p:sp>
      <p:sp>
        <p:nvSpPr>
          <p:cNvPr id="7" name="Контейнер за номер на слайда 6"/>
          <p:cNvSpPr>
            <a:spLocks noGrp="1"/>
          </p:cNvSpPr>
          <p:nvPr>
            <p:ph type="sldNum" sz="quarter" idx="12"/>
          </p:nvPr>
        </p:nvSpPr>
        <p:spPr/>
        <p:txBody>
          <a:bodyPr/>
          <a:lstStyle>
            <a:lvl1pPr>
              <a:defRPr/>
            </a:lvl1pPr>
          </a:lstStyle>
          <a:p>
            <a:fld id="{6C9CEC6C-3C7D-4137-BB4E-264B9798FA8C}" type="slidenum">
              <a:rPr lang="en-US" altLang="zh-CN"/>
              <a:pPr/>
              <a:t>‹#›</a:t>
            </a:fld>
            <a:endParaRPr lang="en-US" altLang="zh-CN"/>
          </a:p>
        </p:txBody>
      </p:sp>
    </p:spTree>
    <p:extLst>
      <p:ext uri="{BB962C8B-B14F-4D97-AF65-F5344CB8AC3E}">
        <p14:creationId xmlns:p14="http://schemas.microsoft.com/office/powerpoint/2010/main" val="172664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p:spPr>
        <p:txBody>
          <a:bodyPr/>
          <a:lstStyle>
            <a:lvl1pPr>
              <a:defRPr/>
            </a:lvl1pPr>
          </a:lstStyle>
          <a:p>
            <a:r>
              <a:rPr lang="bg-BG" smtClean="0"/>
              <a:t>Редакт. стил загл. образец</a:t>
            </a:r>
            <a:endParaRPr lang="bg-BG"/>
          </a:p>
        </p:txBody>
      </p:sp>
      <p:sp>
        <p:nvSpPr>
          <p:cNvPr id="3" name="Текстов контейне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Контейнер за съдържани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Контейнер за съдържани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7" name="Контейнер за дата 6"/>
          <p:cNvSpPr>
            <a:spLocks noGrp="1"/>
          </p:cNvSpPr>
          <p:nvPr>
            <p:ph type="dt" sz="half" idx="10"/>
          </p:nvPr>
        </p:nvSpPr>
        <p:spPr/>
        <p:txBody>
          <a:bodyPr/>
          <a:lstStyle>
            <a:lvl1pPr>
              <a:defRPr/>
            </a:lvl1pPr>
          </a:lstStyle>
          <a:p>
            <a:endParaRPr lang="en-US" altLang="zh-CN"/>
          </a:p>
        </p:txBody>
      </p:sp>
      <p:sp>
        <p:nvSpPr>
          <p:cNvPr id="8" name="Контейнер за долния колонтитул 7"/>
          <p:cNvSpPr>
            <a:spLocks noGrp="1"/>
          </p:cNvSpPr>
          <p:nvPr>
            <p:ph type="ftr" sz="quarter" idx="11"/>
          </p:nvPr>
        </p:nvSpPr>
        <p:spPr/>
        <p:txBody>
          <a:bodyPr/>
          <a:lstStyle>
            <a:lvl1pPr>
              <a:defRPr/>
            </a:lvl1pPr>
          </a:lstStyle>
          <a:p>
            <a:endParaRPr lang="en-US" altLang="zh-CN"/>
          </a:p>
        </p:txBody>
      </p:sp>
      <p:sp>
        <p:nvSpPr>
          <p:cNvPr id="9" name="Контейнер за номер на слайда 8"/>
          <p:cNvSpPr>
            <a:spLocks noGrp="1"/>
          </p:cNvSpPr>
          <p:nvPr>
            <p:ph type="sldNum" sz="quarter" idx="12"/>
          </p:nvPr>
        </p:nvSpPr>
        <p:spPr/>
        <p:txBody>
          <a:bodyPr/>
          <a:lstStyle>
            <a:lvl1pPr>
              <a:defRPr/>
            </a:lvl1pPr>
          </a:lstStyle>
          <a:p>
            <a:fld id="{C9E6E22B-4D52-4760-AF81-54AF6F3B22AA}" type="slidenum">
              <a:rPr lang="en-US" altLang="zh-CN"/>
              <a:pPr/>
              <a:t>‹#›</a:t>
            </a:fld>
            <a:endParaRPr lang="en-US" altLang="zh-CN"/>
          </a:p>
        </p:txBody>
      </p:sp>
    </p:spTree>
    <p:extLst>
      <p:ext uri="{BB962C8B-B14F-4D97-AF65-F5344CB8AC3E}">
        <p14:creationId xmlns:p14="http://schemas.microsoft.com/office/powerpoint/2010/main" val="1302441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дата 2"/>
          <p:cNvSpPr>
            <a:spLocks noGrp="1"/>
          </p:cNvSpPr>
          <p:nvPr>
            <p:ph type="dt" sz="half" idx="10"/>
          </p:nvPr>
        </p:nvSpPr>
        <p:spPr/>
        <p:txBody>
          <a:bodyPr/>
          <a:lstStyle>
            <a:lvl1pPr>
              <a:defRPr/>
            </a:lvl1pPr>
          </a:lstStyle>
          <a:p>
            <a:endParaRPr lang="en-US" altLang="zh-CN"/>
          </a:p>
        </p:txBody>
      </p:sp>
      <p:sp>
        <p:nvSpPr>
          <p:cNvPr id="4" name="Контейнер за долния колонтитул 3"/>
          <p:cNvSpPr>
            <a:spLocks noGrp="1"/>
          </p:cNvSpPr>
          <p:nvPr>
            <p:ph type="ftr" sz="quarter" idx="11"/>
          </p:nvPr>
        </p:nvSpPr>
        <p:spPr/>
        <p:txBody>
          <a:bodyPr/>
          <a:lstStyle>
            <a:lvl1pPr>
              <a:defRPr/>
            </a:lvl1pPr>
          </a:lstStyle>
          <a:p>
            <a:endParaRPr lang="en-US" altLang="zh-CN"/>
          </a:p>
        </p:txBody>
      </p:sp>
      <p:sp>
        <p:nvSpPr>
          <p:cNvPr id="5" name="Контейнер за номер на слайда 4"/>
          <p:cNvSpPr>
            <a:spLocks noGrp="1"/>
          </p:cNvSpPr>
          <p:nvPr>
            <p:ph type="sldNum" sz="quarter" idx="12"/>
          </p:nvPr>
        </p:nvSpPr>
        <p:spPr/>
        <p:txBody>
          <a:bodyPr/>
          <a:lstStyle>
            <a:lvl1pPr>
              <a:defRPr/>
            </a:lvl1pPr>
          </a:lstStyle>
          <a:p>
            <a:fld id="{5EAAF448-3BD6-4BAD-84FE-10047081533F}" type="slidenum">
              <a:rPr lang="en-US" altLang="zh-CN"/>
              <a:pPr/>
              <a:t>‹#›</a:t>
            </a:fld>
            <a:endParaRPr lang="en-US" altLang="zh-CN"/>
          </a:p>
        </p:txBody>
      </p:sp>
    </p:spTree>
    <p:extLst>
      <p:ext uri="{BB962C8B-B14F-4D97-AF65-F5344CB8AC3E}">
        <p14:creationId xmlns:p14="http://schemas.microsoft.com/office/powerpoint/2010/main" val="1575704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lvl1pPr>
              <a:defRPr/>
            </a:lvl1pPr>
          </a:lstStyle>
          <a:p>
            <a:endParaRPr lang="en-US" altLang="zh-CN"/>
          </a:p>
        </p:txBody>
      </p:sp>
      <p:sp>
        <p:nvSpPr>
          <p:cNvPr id="3" name="Контейнер за долния колонтитул 2"/>
          <p:cNvSpPr>
            <a:spLocks noGrp="1"/>
          </p:cNvSpPr>
          <p:nvPr>
            <p:ph type="ftr" sz="quarter" idx="11"/>
          </p:nvPr>
        </p:nvSpPr>
        <p:spPr/>
        <p:txBody>
          <a:bodyPr/>
          <a:lstStyle>
            <a:lvl1pPr>
              <a:defRPr/>
            </a:lvl1pPr>
          </a:lstStyle>
          <a:p>
            <a:endParaRPr lang="en-US" altLang="zh-CN"/>
          </a:p>
        </p:txBody>
      </p:sp>
      <p:sp>
        <p:nvSpPr>
          <p:cNvPr id="4" name="Контейнер за номер на слайда 3"/>
          <p:cNvSpPr>
            <a:spLocks noGrp="1"/>
          </p:cNvSpPr>
          <p:nvPr>
            <p:ph type="sldNum" sz="quarter" idx="12"/>
          </p:nvPr>
        </p:nvSpPr>
        <p:spPr/>
        <p:txBody>
          <a:bodyPr/>
          <a:lstStyle>
            <a:lvl1pPr>
              <a:defRPr/>
            </a:lvl1pPr>
          </a:lstStyle>
          <a:p>
            <a:fld id="{FF9AB53B-2BE2-4CF1-99D2-942311D6F4BA}" type="slidenum">
              <a:rPr lang="en-US" altLang="zh-CN"/>
              <a:pPr/>
              <a:t>‹#›</a:t>
            </a:fld>
            <a:endParaRPr lang="en-US" altLang="zh-CN"/>
          </a:p>
        </p:txBody>
      </p:sp>
    </p:spTree>
    <p:extLst>
      <p:ext uri="{BB962C8B-B14F-4D97-AF65-F5344CB8AC3E}">
        <p14:creationId xmlns:p14="http://schemas.microsoft.com/office/powerpoint/2010/main" val="836257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p:spPr>
        <p:txBody>
          <a:bodyPr anchor="b"/>
          <a:lstStyle>
            <a:lvl1pPr algn="l">
              <a:defRPr sz="2000" b="1"/>
            </a:lvl1pPr>
          </a:lstStyle>
          <a:p>
            <a:r>
              <a:rPr lang="bg-BG" smtClean="0"/>
              <a:t>Редакт. стил загл. образец</a:t>
            </a:r>
            <a:endParaRPr lang="bg-BG"/>
          </a:p>
        </p:txBody>
      </p:sp>
      <p:sp>
        <p:nvSpPr>
          <p:cNvPr id="3" name="Контейнер за съдържани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lvl1pPr>
              <a:defRPr/>
            </a:lvl1pPr>
          </a:lstStyle>
          <a:p>
            <a:endParaRPr lang="en-US" altLang="zh-CN"/>
          </a:p>
        </p:txBody>
      </p:sp>
      <p:sp>
        <p:nvSpPr>
          <p:cNvPr id="6" name="Контейнер за долния колонтитул 5"/>
          <p:cNvSpPr>
            <a:spLocks noGrp="1"/>
          </p:cNvSpPr>
          <p:nvPr>
            <p:ph type="ftr" sz="quarter" idx="11"/>
          </p:nvPr>
        </p:nvSpPr>
        <p:spPr/>
        <p:txBody>
          <a:bodyPr/>
          <a:lstStyle>
            <a:lvl1pPr>
              <a:defRPr/>
            </a:lvl1pPr>
          </a:lstStyle>
          <a:p>
            <a:endParaRPr lang="en-US" altLang="zh-CN"/>
          </a:p>
        </p:txBody>
      </p:sp>
      <p:sp>
        <p:nvSpPr>
          <p:cNvPr id="7" name="Контейнер за номер на слайда 6"/>
          <p:cNvSpPr>
            <a:spLocks noGrp="1"/>
          </p:cNvSpPr>
          <p:nvPr>
            <p:ph type="sldNum" sz="quarter" idx="12"/>
          </p:nvPr>
        </p:nvSpPr>
        <p:spPr/>
        <p:txBody>
          <a:bodyPr/>
          <a:lstStyle>
            <a:lvl1pPr>
              <a:defRPr/>
            </a:lvl1pPr>
          </a:lstStyle>
          <a:p>
            <a:fld id="{C38C18D6-1B74-4FAD-BDD5-440DD4682CCA}" type="slidenum">
              <a:rPr lang="en-US" altLang="zh-CN"/>
              <a:pPr/>
              <a:t>‹#›</a:t>
            </a:fld>
            <a:endParaRPr lang="en-US" altLang="zh-CN"/>
          </a:p>
        </p:txBody>
      </p:sp>
    </p:spTree>
    <p:extLst>
      <p:ext uri="{BB962C8B-B14F-4D97-AF65-F5344CB8AC3E}">
        <p14:creationId xmlns:p14="http://schemas.microsoft.com/office/powerpoint/2010/main" val="2225137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p:spPr>
        <p:txBody>
          <a:bodyPr anchor="b"/>
          <a:lstStyle>
            <a:lvl1pPr algn="l">
              <a:defRPr sz="2000" b="1"/>
            </a:lvl1pPr>
          </a:lstStyle>
          <a:p>
            <a:r>
              <a:rPr lang="bg-BG" smtClean="0"/>
              <a:t>Редакт. стил загл. образец</a:t>
            </a:r>
            <a:endParaRPr lang="bg-BG"/>
          </a:p>
        </p:txBody>
      </p:sp>
      <p:sp>
        <p:nvSpPr>
          <p:cNvPr id="3" name="Контейнер за картина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bg-BG"/>
          </a:p>
        </p:txBody>
      </p:sp>
      <p:sp>
        <p:nvSpPr>
          <p:cNvPr id="4" name="Текстов контейне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Контейнер за дата 4"/>
          <p:cNvSpPr>
            <a:spLocks noGrp="1"/>
          </p:cNvSpPr>
          <p:nvPr>
            <p:ph type="dt" sz="half" idx="10"/>
          </p:nvPr>
        </p:nvSpPr>
        <p:spPr/>
        <p:txBody>
          <a:bodyPr/>
          <a:lstStyle>
            <a:lvl1pPr>
              <a:defRPr/>
            </a:lvl1pPr>
          </a:lstStyle>
          <a:p>
            <a:endParaRPr lang="en-US" altLang="zh-CN"/>
          </a:p>
        </p:txBody>
      </p:sp>
      <p:sp>
        <p:nvSpPr>
          <p:cNvPr id="6" name="Контейнер за долния колонтитул 5"/>
          <p:cNvSpPr>
            <a:spLocks noGrp="1"/>
          </p:cNvSpPr>
          <p:nvPr>
            <p:ph type="ftr" sz="quarter" idx="11"/>
          </p:nvPr>
        </p:nvSpPr>
        <p:spPr/>
        <p:txBody>
          <a:bodyPr/>
          <a:lstStyle>
            <a:lvl1pPr>
              <a:defRPr/>
            </a:lvl1pPr>
          </a:lstStyle>
          <a:p>
            <a:endParaRPr lang="en-US" altLang="zh-CN"/>
          </a:p>
        </p:txBody>
      </p:sp>
      <p:sp>
        <p:nvSpPr>
          <p:cNvPr id="7" name="Контейнер за номер на слайда 6"/>
          <p:cNvSpPr>
            <a:spLocks noGrp="1"/>
          </p:cNvSpPr>
          <p:nvPr>
            <p:ph type="sldNum" sz="quarter" idx="12"/>
          </p:nvPr>
        </p:nvSpPr>
        <p:spPr/>
        <p:txBody>
          <a:bodyPr/>
          <a:lstStyle>
            <a:lvl1pPr>
              <a:defRPr/>
            </a:lvl1pPr>
          </a:lstStyle>
          <a:p>
            <a:fld id="{730860BD-53C5-49C4-A41A-4353E6F99F1C}" type="slidenum">
              <a:rPr lang="en-US" altLang="zh-CN"/>
              <a:pPr/>
              <a:t>‹#›</a:t>
            </a:fld>
            <a:endParaRPr lang="en-US" altLang="zh-CN"/>
          </a:p>
        </p:txBody>
      </p:sp>
    </p:spTree>
    <p:extLst>
      <p:ext uri="{BB962C8B-B14F-4D97-AF65-F5344CB8AC3E}">
        <p14:creationId xmlns:p14="http://schemas.microsoft.com/office/powerpoint/2010/main" val="1061369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lvl1pPr>
              <a:defRPr/>
            </a:lvl1pPr>
          </a:lstStyle>
          <a:p>
            <a:endParaRPr lang="en-US" altLang="zh-CN"/>
          </a:p>
        </p:txBody>
      </p:sp>
      <p:sp>
        <p:nvSpPr>
          <p:cNvPr id="5" name="Контейнер за долния колонтитул 4"/>
          <p:cNvSpPr>
            <a:spLocks noGrp="1"/>
          </p:cNvSpPr>
          <p:nvPr>
            <p:ph type="ftr" sz="quarter" idx="11"/>
          </p:nvPr>
        </p:nvSpPr>
        <p:spPr/>
        <p:txBody>
          <a:bodyPr/>
          <a:lstStyle>
            <a:lvl1pPr>
              <a:defRPr/>
            </a:lvl1pPr>
          </a:lstStyle>
          <a:p>
            <a:endParaRPr lang="en-US" altLang="zh-CN"/>
          </a:p>
        </p:txBody>
      </p:sp>
      <p:sp>
        <p:nvSpPr>
          <p:cNvPr id="6" name="Контейнер за номер на слайда 5"/>
          <p:cNvSpPr>
            <a:spLocks noGrp="1"/>
          </p:cNvSpPr>
          <p:nvPr>
            <p:ph type="sldNum" sz="quarter" idx="12"/>
          </p:nvPr>
        </p:nvSpPr>
        <p:spPr/>
        <p:txBody>
          <a:bodyPr/>
          <a:lstStyle>
            <a:lvl1pPr>
              <a:defRPr/>
            </a:lvl1pPr>
          </a:lstStyle>
          <a:p>
            <a:fld id="{5FFF0FB1-E212-4C42-86BD-CA48E25E7769}" type="slidenum">
              <a:rPr lang="en-US" altLang="zh-CN"/>
              <a:pPr/>
              <a:t>‹#›</a:t>
            </a:fld>
            <a:endParaRPr lang="en-US" altLang="zh-CN"/>
          </a:p>
        </p:txBody>
      </p:sp>
    </p:spTree>
    <p:extLst>
      <p:ext uri="{BB962C8B-B14F-4D97-AF65-F5344CB8AC3E}">
        <p14:creationId xmlns:p14="http://schemas.microsoft.com/office/powerpoint/2010/main" val="2344694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515100" y="609600"/>
            <a:ext cx="1943100" cy="5486400"/>
          </a:xfrm>
        </p:spPr>
        <p:txBody>
          <a:bodyPr vert="eaVert"/>
          <a:lstStyle/>
          <a:p>
            <a:r>
              <a:rPr lang="bg-BG" smtClean="0"/>
              <a:t>Редакт. стил загл. образец</a:t>
            </a:r>
            <a:endParaRPr lang="bg-BG"/>
          </a:p>
        </p:txBody>
      </p:sp>
      <p:sp>
        <p:nvSpPr>
          <p:cNvPr id="3" name="Контейнер за вертикален текст 2"/>
          <p:cNvSpPr>
            <a:spLocks noGrp="1"/>
          </p:cNvSpPr>
          <p:nvPr>
            <p:ph type="body" orient="vert" idx="1"/>
          </p:nvPr>
        </p:nvSpPr>
        <p:spPr>
          <a:xfrm>
            <a:off x="685800" y="609600"/>
            <a:ext cx="5676900" cy="5486400"/>
          </a:xfrm>
        </p:spPr>
        <p:txBody>
          <a:bodyPr vert="eaVert"/>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дата 3"/>
          <p:cNvSpPr>
            <a:spLocks noGrp="1"/>
          </p:cNvSpPr>
          <p:nvPr>
            <p:ph type="dt" sz="half" idx="10"/>
          </p:nvPr>
        </p:nvSpPr>
        <p:spPr/>
        <p:txBody>
          <a:bodyPr/>
          <a:lstStyle>
            <a:lvl1pPr>
              <a:defRPr/>
            </a:lvl1pPr>
          </a:lstStyle>
          <a:p>
            <a:endParaRPr lang="en-US" altLang="zh-CN"/>
          </a:p>
        </p:txBody>
      </p:sp>
      <p:sp>
        <p:nvSpPr>
          <p:cNvPr id="5" name="Контейнер за долния колонтитул 4"/>
          <p:cNvSpPr>
            <a:spLocks noGrp="1"/>
          </p:cNvSpPr>
          <p:nvPr>
            <p:ph type="ftr" sz="quarter" idx="11"/>
          </p:nvPr>
        </p:nvSpPr>
        <p:spPr/>
        <p:txBody>
          <a:bodyPr/>
          <a:lstStyle>
            <a:lvl1pPr>
              <a:defRPr/>
            </a:lvl1pPr>
          </a:lstStyle>
          <a:p>
            <a:endParaRPr lang="en-US" altLang="zh-CN"/>
          </a:p>
        </p:txBody>
      </p:sp>
      <p:sp>
        <p:nvSpPr>
          <p:cNvPr id="6" name="Контейнер за номер на слайда 5"/>
          <p:cNvSpPr>
            <a:spLocks noGrp="1"/>
          </p:cNvSpPr>
          <p:nvPr>
            <p:ph type="sldNum" sz="quarter" idx="12"/>
          </p:nvPr>
        </p:nvSpPr>
        <p:spPr/>
        <p:txBody>
          <a:bodyPr/>
          <a:lstStyle>
            <a:lvl1pPr>
              <a:defRPr/>
            </a:lvl1pPr>
          </a:lstStyle>
          <a:p>
            <a:fld id="{55A26001-DDCE-4F94-B4DE-94184C9CB828}" type="slidenum">
              <a:rPr lang="en-US" altLang="zh-CN"/>
              <a:pPr/>
              <a:t>‹#›</a:t>
            </a:fld>
            <a:endParaRPr lang="en-US" altLang="zh-CN"/>
          </a:p>
        </p:txBody>
      </p:sp>
    </p:spTree>
    <p:extLst>
      <p:ext uri="{BB962C8B-B14F-4D97-AF65-F5344CB8AC3E}">
        <p14:creationId xmlns:p14="http://schemas.microsoft.com/office/powerpoint/2010/main" val="1027113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0"/>
            <a:r>
              <a:rPr lang="zh-CN" altLang="en-US" smtClean="0"/>
              <a:t>第三级</a:t>
            </a:r>
          </a:p>
          <a:p>
            <a:pPr lvl="1"/>
            <a:r>
              <a:rPr lang="zh-CN" altLang="en-US" smtClean="0"/>
              <a:t>第四级</a:t>
            </a:r>
          </a:p>
          <a:p>
            <a:pPr lvl="2"/>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7749D818-55DB-4335-90F9-EF26983579CE}"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2pPr>
      <a:lvl3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3pPr>
      <a:lvl4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4pPr>
      <a:lvl5pPr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5pPr>
      <a:lvl6pPr marL="4572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6pPr>
      <a:lvl7pPr marL="9144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7pPr>
      <a:lvl8pPr marL="13716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8pPr>
      <a:lvl9pPr marL="1828800" algn="ctr" rtl="0" eaLnBrk="1" fontAlgn="base" hangingPunct="1">
        <a:spcBef>
          <a:spcPct val="0"/>
        </a:spcBef>
        <a:spcAft>
          <a:spcPct val="0"/>
        </a:spcAft>
        <a:defRPr kumimoji="1" sz="4400">
          <a:solidFill>
            <a:schemeClr val="tx2"/>
          </a:solidFill>
          <a:latin typeface="Times New Roman" pitchFamily="18" charset="0"/>
          <a:ea typeface="宋体" pitchFamily="2" charset="-122"/>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86222" y="2852936"/>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r>
              <a:rPr lang="ru-RU" altLang="zh-CN" sz="2400" b="1" dirty="0" smtClean="0">
                <a:solidFill>
                  <a:schemeClr val="bg1"/>
                </a:solidFill>
                <a:effectLst>
                  <a:outerShdw blurRad="38100" dist="38100" dir="2700000" algn="tl">
                    <a:srgbClr val="000000">
                      <a:alpha val="43137"/>
                    </a:srgbClr>
                  </a:outerShdw>
                </a:effectLst>
              </a:rPr>
              <a:t>ДВУДНЕВНО ОБУЧЕНИЕ НА ЕКИПА И КВО  </a:t>
            </a:r>
          </a:p>
          <a:p>
            <a:r>
              <a:rPr lang="ru-RU" altLang="zh-CN" sz="2300" u="sng" dirty="0" smtClean="0">
                <a:effectLst>
                  <a:outerShdw blurRad="38100" dist="38100" dir="2700000" algn="tl">
                    <a:srgbClr val="000000">
                      <a:alpha val="43137"/>
                    </a:srgbClr>
                  </a:outerShdw>
                </a:effectLst>
              </a:rPr>
              <a:t>ЗА </a:t>
            </a:r>
            <a:r>
              <a:rPr lang="ru-RU" sz="2300" u="sng" dirty="0" smtClean="0">
                <a:effectLst>
                  <a:outerShdw blurRad="38100" dist="38100" dir="2700000" algn="tl">
                    <a:srgbClr val="000000">
                      <a:alpha val="43137"/>
                    </a:srgbClr>
                  </a:outerShdw>
                </a:effectLst>
              </a:rPr>
              <a:t>ПРИЛАГАНЕ НА СТРАТЕГИЯТА ЗА ВОМР </a:t>
            </a:r>
          </a:p>
          <a:p>
            <a:r>
              <a:rPr lang="ru-RU" sz="2300" u="sng" dirty="0" smtClean="0">
                <a:effectLst>
                  <a:outerShdw blurRad="38100" dist="38100" dir="2700000" algn="tl">
                    <a:srgbClr val="000000">
                      <a:alpha val="43137"/>
                    </a:srgbClr>
                  </a:outerShdw>
                </a:effectLst>
              </a:rPr>
              <a:t>НА </a:t>
            </a:r>
            <a:r>
              <a:rPr lang="ru-RU" sz="2300" u="sng" dirty="0">
                <a:effectLst>
                  <a:outerShdw blurRad="38100" dist="38100" dir="2700000" algn="tl">
                    <a:srgbClr val="000000">
                      <a:alpha val="43137"/>
                    </a:srgbClr>
                  </a:outerShdw>
                </a:effectLst>
              </a:rPr>
              <a:t>ТЕРИТОРИЯТА НА </a:t>
            </a:r>
            <a:r>
              <a:rPr lang="ru-RU" sz="2300" u="sng" dirty="0" smtClean="0">
                <a:effectLst>
                  <a:outerShdw blurRad="38100" dist="38100" dir="2700000" algn="tl">
                    <a:srgbClr val="000000">
                      <a:alpha val="43137"/>
                    </a:srgbClr>
                  </a:outerShdw>
                </a:effectLst>
              </a:rPr>
              <a:t>МИГ </a:t>
            </a:r>
            <a:r>
              <a:rPr lang="ru-RU" sz="2300" u="sng" dirty="0">
                <a:effectLst>
                  <a:outerShdw blurRad="38100" dist="38100" dir="2700000" algn="tl">
                    <a:srgbClr val="000000">
                      <a:alpha val="43137"/>
                    </a:srgbClr>
                  </a:outerShdw>
                </a:effectLst>
              </a:rPr>
              <a:t>БЯЛА СЛАТИНА</a:t>
            </a:r>
            <a:endParaRPr lang="ru-RU" sz="2300" dirty="0">
              <a:effectLst>
                <a:outerShdw blurRad="38100" dist="38100" dir="2700000" algn="tl">
                  <a:srgbClr val="000000">
                    <a:alpha val="43137"/>
                  </a:srgbClr>
                </a:outerShdw>
              </a:effectLst>
            </a:endParaRPr>
          </a:p>
          <a:p>
            <a:r>
              <a:rPr lang="bg-BG" altLang="zh-CN" sz="2400" u="sng" dirty="0" smtClean="0">
                <a:effectLst>
                  <a:outerShdw blurRad="38100" dist="38100" dir="2700000" algn="tl">
                    <a:srgbClr val="000000">
                      <a:alpha val="43137"/>
                    </a:srgbClr>
                  </a:outerShdw>
                </a:effectLst>
              </a:rPr>
              <a:t>Гр. Бяла Слатина – 17.06.2019 - 18.06.2019 г.</a:t>
            </a:r>
            <a:r>
              <a:rPr lang="bg-BG" altLang="zh-CN" sz="2400" u="sng" dirty="0">
                <a:effectLst>
                  <a:outerShdw blurRad="38100" dist="38100" dir="2700000" algn="tl">
                    <a:srgbClr val="000000">
                      <a:alpha val="43137"/>
                    </a:srgbClr>
                  </a:outerShdw>
                </a:effectLst>
              </a:rPr>
              <a:t/>
            </a:r>
            <a:br>
              <a:rPr lang="bg-BG" altLang="zh-CN" sz="2400" u="sng" dirty="0">
                <a:effectLst>
                  <a:outerShdw blurRad="38100" dist="38100" dir="2700000" algn="tl">
                    <a:srgbClr val="000000">
                      <a:alpha val="43137"/>
                    </a:srgbClr>
                  </a:outerShdw>
                </a:effectLst>
              </a:rPr>
            </a:br>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3" name="Правоъгълник 2"/>
          <p:cNvSpPr/>
          <p:nvPr/>
        </p:nvSpPr>
        <p:spPr>
          <a:xfrm>
            <a:off x="328347" y="2615993"/>
            <a:ext cx="8349576" cy="2862322"/>
          </a:xfrm>
          <a:prstGeom prst="rect">
            <a:avLst/>
          </a:prstGeom>
        </p:spPr>
        <p:txBody>
          <a:bodyPr wrap="square">
            <a:spAutoFit/>
          </a:bodyPr>
          <a:lstStyle/>
          <a:p>
            <a:pPr algn="just">
              <a:lnSpc>
                <a:spcPct val="150000"/>
              </a:lnSpc>
            </a:pPr>
            <a:r>
              <a:rPr lang="ru-RU" dirty="0" smtClean="0">
                <a:ea typeface="Verdana" panose="020B0604030504040204" pitchFamily="34" charset="0"/>
                <a:cs typeface="Times New Roman" panose="02020603050405020304" pitchFamily="18" charset="0"/>
              </a:rPr>
              <a:t>1.</a:t>
            </a:r>
            <a:r>
              <a:rPr lang="ru-RU" b="1" dirty="0" smtClean="0">
                <a:ea typeface="Verdana" panose="020B0604030504040204" pitchFamily="34" charset="0"/>
                <a:cs typeface="Times New Roman" panose="02020603050405020304" pitchFamily="18" charset="0"/>
              </a:rPr>
              <a:t>Екипна </a:t>
            </a:r>
            <a:r>
              <a:rPr lang="ru-RU" b="1" dirty="0">
                <a:ea typeface="Verdana" panose="020B0604030504040204" pitchFamily="34" charset="0"/>
                <a:cs typeface="Times New Roman" panose="02020603050405020304" pitchFamily="18" charset="0"/>
              </a:rPr>
              <a:t>ефективност </a:t>
            </a:r>
            <a:r>
              <a:rPr lang="ru-RU" dirty="0">
                <a:ea typeface="Verdana" panose="020B0604030504040204" pitchFamily="34" charset="0"/>
                <a:cs typeface="Times New Roman" panose="02020603050405020304" pitchFamily="18" charset="0"/>
              </a:rPr>
              <a:t>при изпълнение на </a:t>
            </a:r>
            <a:r>
              <a:rPr lang="ru-RU" dirty="0" err="1" smtClean="0">
                <a:ea typeface="Verdana" panose="020B0604030504040204" pitchFamily="34" charset="0"/>
                <a:cs typeface="Times New Roman" panose="02020603050405020304" pitchFamily="18" charset="0"/>
              </a:rPr>
              <a:t>дейностите</a:t>
            </a:r>
            <a:endParaRPr lang="ru-RU" dirty="0">
              <a:ea typeface="Verdana" panose="020B0604030504040204" pitchFamily="34" charset="0"/>
              <a:cs typeface="Times New Roman" panose="02020603050405020304" pitchFamily="18" charset="0"/>
            </a:endParaRPr>
          </a:p>
          <a:p>
            <a:pPr algn="just">
              <a:lnSpc>
                <a:spcPct val="150000"/>
              </a:lnSpc>
            </a:pPr>
            <a:r>
              <a:rPr lang="ru-RU" dirty="0" smtClean="0">
                <a:ea typeface="Verdana" panose="020B0604030504040204" pitchFamily="34" charset="0"/>
                <a:cs typeface="Times New Roman" panose="02020603050405020304" pitchFamily="18" charset="0"/>
              </a:rPr>
              <a:t>2.</a:t>
            </a:r>
            <a:r>
              <a:rPr lang="ru-RU" b="1" dirty="0" smtClean="0">
                <a:ea typeface="Verdana" panose="020B0604030504040204" pitchFamily="34" charset="0"/>
                <a:cs typeface="Times New Roman" panose="02020603050405020304" pitchFamily="18" charset="0"/>
              </a:rPr>
              <a:t>Управление </a:t>
            </a:r>
            <a:r>
              <a:rPr lang="ru-RU" b="1" dirty="0">
                <a:ea typeface="Verdana" panose="020B0604030504040204" pitchFamily="34" charset="0"/>
                <a:cs typeface="Times New Roman" panose="02020603050405020304" pitchFamily="18" charset="0"/>
              </a:rPr>
              <a:t>на МИГ</a:t>
            </a:r>
            <a:r>
              <a:rPr lang="ru-RU" dirty="0">
                <a:ea typeface="Verdana" panose="020B0604030504040204" pitchFamily="34" charset="0"/>
                <a:cs typeface="Times New Roman" panose="02020603050405020304" pitchFamily="18" charset="0"/>
              </a:rPr>
              <a:t> и вътрешни </a:t>
            </a:r>
            <a:r>
              <a:rPr lang="ru-RU" dirty="0" err="1">
                <a:ea typeface="Verdana" panose="020B0604030504040204" pitchFamily="34" charset="0"/>
                <a:cs typeface="Times New Roman" panose="02020603050405020304" pitchFamily="18" charset="0"/>
              </a:rPr>
              <a:t>системи</a:t>
            </a:r>
            <a:r>
              <a:rPr lang="ru-RU" dirty="0">
                <a:ea typeface="Verdana" panose="020B0604030504040204" pitchFamily="34" charset="0"/>
                <a:cs typeface="Times New Roman" panose="02020603050405020304" pitchFamily="18" charset="0"/>
              </a:rPr>
              <a:t> </a:t>
            </a:r>
            <a:r>
              <a:rPr lang="ru-RU" dirty="0" smtClean="0">
                <a:ea typeface="Verdana" panose="020B0604030504040204" pitchFamily="34" charset="0"/>
                <a:cs typeface="Times New Roman" panose="02020603050405020304" pitchFamily="18" charset="0"/>
              </a:rPr>
              <a:t>за </a:t>
            </a:r>
            <a:r>
              <a:rPr lang="ru-RU" dirty="0" err="1" smtClean="0">
                <a:ea typeface="Verdana" panose="020B0604030504040204" pitchFamily="34" charset="0"/>
                <a:cs typeface="Times New Roman" panose="02020603050405020304" pitchFamily="18" charset="0"/>
              </a:rPr>
              <a:t>административни</a:t>
            </a:r>
            <a:r>
              <a:rPr lang="ru-RU" dirty="0">
                <a:ea typeface="Verdana" panose="020B0604030504040204" pitchFamily="34" charset="0"/>
                <a:cs typeface="Times New Roman" panose="02020603050405020304" pitchFamily="18" charset="0"/>
              </a:rPr>
              <a:t>, </a:t>
            </a:r>
            <a:r>
              <a:rPr lang="ru-RU" dirty="0" err="1">
                <a:ea typeface="Verdana" panose="020B0604030504040204" pitchFamily="34" charset="0"/>
                <a:cs typeface="Times New Roman" panose="02020603050405020304" pitchFamily="18" charset="0"/>
              </a:rPr>
              <a:t>финансови</a:t>
            </a:r>
            <a:r>
              <a:rPr lang="ru-RU" dirty="0">
                <a:ea typeface="Verdana" panose="020B0604030504040204" pitchFamily="34" charset="0"/>
                <a:cs typeface="Times New Roman" panose="02020603050405020304" pitchFamily="18" charset="0"/>
              </a:rPr>
              <a:t> и </a:t>
            </a:r>
            <a:r>
              <a:rPr lang="ru-RU" dirty="0" err="1">
                <a:ea typeface="Verdana" panose="020B0604030504040204" pitchFamily="34" charset="0"/>
                <a:cs typeface="Times New Roman" panose="02020603050405020304" pitchFamily="18" charset="0"/>
              </a:rPr>
              <a:t>други</a:t>
            </a:r>
            <a:r>
              <a:rPr lang="ru-RU" dirty="0">
                <a:ea typeface="Verdana" panose="020B0604030504040204" pitchFamily="34" charset="0"/>
                <a:cs typeface="Times New Roman" panose="02020603050405020304" pitchFamily="18" charset="0"/>
              </a:rPr>
              <a:t> </a:t>
            </a:r>
            <a:r>
              <a:rPr lang="ru-RU" dirty="0" smtClean="0">
                <a:ea typeface="Verdana" panose="020B0604030504040204" pitchFamily="34" charset="0"/>
                <a:cs typeface="Times New Roman" panose="02020603050405020304" pitchFamily="18" charset="0"/>
              </a:rPr>
              <a:t>процедури</a:t>
            </a:r>
          </a:p>
          <a:p>
            <a:pPr algn="just">
              <a:lnSpc>
                <a:spcPct val="150000"/>
              </a:lnSpc>
            </a:pPr>
            <a:r>
              <a:rPr lang="ru-RU" dirty="0" smtClean="0">
                <a:ea typeface="Verdana" panose="020B0604030504040204" pitchFamily="34" charset="0"/>
                <a:cs typeface="Times New Roman" panose="02020603050405020304" pitchFamily="18" charset="0"/>
              </a:rPr>
              <a:t>3.</a:t>
            </a:r>
            <a:r>
              <a:rPr lang="ru-RU" b="1" dirty="0" smtClean="0">
                <a:ea typeface="Verdana" panose="020B0604030504040204" pitchFamily="34" charset="0"/>
                <a:cs typeface="Times New Roman" panose="02020603050405020304" pitchFamily="18" charset="0"/>
              </a:rPr>
              <a:t>Практики </a:t>
            </a:r>
            <a:r>
              <a:rPr lang="ru-RU" b="1" dirty="0">
                <a:ea typeface="Verdana" panose="020B0604030504040204" pitchFamily="34" charset="0"/>
                <a:cs typeface="Times New Roman" panose="02020603050405020304" pitchFamily="18" charset="0"/>
              </a:rPr>
              <a:t>за добро управление</a:t>
            </a:r>
            <a:r>
              <a:rPr lang="ru-RU" dirty="0">
                <a:ea typeface="Verdana" panose="020B0604030504040204" pitchFamily="34" charset="0"/>
                <a:cs typeface="Times New Roman" panose="02020603050405020304" pitchFamily="18" charset="0"/>
              </a:rPr>
              <a:t> и </a:t>
            </a:r>
            <a:r>
              <a:rPr lang="ru-RU" dirty="0" err="1">
                <a:ea typeface="Verdana" panose="020B0604030504040204" pitchFamily="34" charset="0"/>
                <a:cs typeface="Times New Roman" panose="02020603050405020304" pitchFamily="18" charset="0"/>
              </a:rPr>
              <a:t>взимане</a:t>
            </a:r>
            <a:r>
              <a:rPr lang="ru-RU" dirty="0">
                <a:ea typeface="Verdana" panose="020B0604030504040204" pitchFamily="34" charset="0"/>
                <a:cs typeface="Times New Roman" panose="02020603050405020304" pitchFamily="18" charset="0"/>
              </a:rPr>
              <a:t> на решения в условия на </a:t>
            </a:r>
            <a:r>
              <a:rPr lang="ru-RU" dirty="0" err="1">
                <a:ea typeface="Verdana" panose="020B0604030504040204" pitchFamily="34" charset="0"/>
                <a:cs typeface="Times New Roman" panose="02020603050405020304" pitchFamily="18" charset="0"/>
              </a:rPr>
              <a:t>прозрачност</a:t>
            </a:r>
            <a:r>
              <a:rPr lang="ru-RU" dirty="0">
                <a:ea typeface="Verdana" panose="020B0604030504040204" pitchFamily="34" charset="0"/>
                <a:cs typeface="Times New Roman" panose="02020603050405020304" pitchFamily="18" charset="0"/>
              </a:rPr>
              <a:t> и </a:t>
            </a:r>
            <a:r>
              <a:rPr lang="ru-RU" dirty="0" err="1">
                <a:ea typeface="Verdana" panose="020B0604030504040204" pitchFamily="34" charset="0"/>
                <a:cs typeface="Times New Roman" panose="02020603050405020304" pitchFamily="18" charset="0"/>
              </a:rPr>
              <a:t>отчетност</a:t>
            </a:r>
            <a:r>
              <a:rPr lang="ru-RU" dirty="0">
                <a:ea typeface="Verdana" panose="020B0604030504040204" pitchFamily="34" charset="0"/>
                <a:cs typeface="Times New Roman" panose="02020603050405020304" pitchFamily="18" charset="0"/>
              </a:rPr>
              <a:t> пред </a:t>
            </a:r>
            <a:r>
              <a:rPr lang="ru-RU" dirty="0" err="1" smtClean="0">
                <a:ea typeface="Verdana" panose="020B0604030504040204" pitchFamily="34" charset="0"/>
                <a:cs typeface="Times New Roman" panose="02020603050405020304" pitchFamily="18" charset="0"/>
              </a:rPr>
              <a:t>общността</a:t>
            </a:r>
            <a:endParaRPr lang="ru-RU" dirty="0">
              <a:ea typeface="Verdana" panose="020B0604030504040204" pitchFamily="34" charset="0"/>
              <a:cs typeface="Times New Roman" panose="02020603050405020304" pitchFamily="18" charset="0"/>
            </a:endParaRPr>
          </a:p>
        </p:txBody>
      </p:sp>
      <p:sp>
        <p:nvSpPr>
          <p:cNvPr id="4" name="Правоъгълник 3"/>
          <p:cNvSpPr/>
          <p:nvPr/>
        </p:nvSpPr>
        <p:spPr>
          <a:xfrm>
            <a:off x="736828" y="1940054"/>
            <a:ext cx="6852893"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ТЕМИ </a:t>
            </a:r>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НА ОБУЧЕНИЕТО</a:t>
            </a:r>
          </a:p>
        </p:txBody>
      </p:sp>
    </p:spTree>
    <p:extLst>
      <p:ext uri="{BB962C8B-B14F-4D97-AF65-F5344CB8AC3E}">
        <p14:creationId xmlns:p14="http://schemas.microsoft.com/office/powerpoint/2010/main" val="384358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648544"/>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1" name="Правоъгълник 10"/>
          <p:cNvSpPr/>
          <p:nvPr/>
        </p:nvSpPr>
        <p:spPr>
          <a:xfrm>
            <a:off x="395537" y="2115613"/>
            <a:ext cx="8040464" cy="3530262"/>
          </a:xfrm>
          <a:prstGeom prst="rect">
            <a:avLst/>
          </a:prstGeom>
        </p:spPr>
        <p:txBody>
          <a:bodyPr wrap="square">
            <a:spAutoFit/>
          </a:bodyPr>
          <a:lstStyle/>
          <a:p>
            <a:pPr marL="0" indent="0" algn="just">
              <a:buFont typeface="Wingdings" pitchFamily="2" charset="2"/>
              <a:buNone/>
            </a:pPr>
            <a:r>
              <a:rPr lang="bg-BG" altLang="bg-BG" sz="2000" b="1" u="sng" dirty="0" smtClean="0">
                <a:ea typeface="Verdana" panose="020B0604030504040204" pitchFamily="34" charset="0"/>
                <a:cs typeface="Times New Roman" panose="02020603050405020304" pitchFamily="18" charset="0"/>
              </a:rPr>
              <a:t>Въведение: </a:t>
            </a:r>
          </a:p>
          <a:p>
            <a:pPr algn="just">
              <a:lnSpc>
                <a:spcPct val="114000"/>
              </a:lnSpc>
            </a:pPr>
            <a:r>
              <a:rPr lang="bg-BG" altLang="bg-BG" sz="2000" dirty="0" smtClean="0">
                <a:ea typeface="Verdana" panose="020B0604030504040204" pitchFamily="34" charset="0"/>
                <a:cs typeface="Times New Roman" panose="02020603050405020304" pitchFamily="18" charset="0"/>
              </a:rPr>
              <a:t>В </a:t>
            </a:r>
            <a:r>
              <a:rPr lang="bg-BG" altLang="bg-BG" sz="2000" dirty="0">
                <a:ea typeface="Verdana" panose="020B0604030504040204" pitchFamily="34" charset="0"/>
                <a:cs typeface="Times New Roman" panose="02020603050405020304" pitchFamily="18" charset="0"/>
              </a:rPr>
              <a:t>периода 2014 – 2020 г. </a:t>
            </a:r>
            <a:r>
              <a:rPr lang="bg-BG" altLang="bg-BG" sz="2000" b="1" dirty="0" smtClean="0">
                <a:ea typeface="Verdana" panose="020B0604030504040204" pitchFamily="34" charset="0"/>
                <a:cs typeface="Times New Roman" panose="02020603050405020304" pitchFamily="18" charset="0"/>
              </a:rPr>
              <a:t>подхода ЛИДЕР </a:t>
            </a:r>
            <a:r>
              <a:rPr lang="bg-BG" altLang="bg-BG" sz="2000" dirty="0" smtClean="0">
                <a:ea typeface="Verdana" panose="020B0604030504040204" pitchFamily="34" charset="0"/>
                <a:cs typeface="Times New Roman" panose="02020603050405020304" pitchFamily="18" charset="0"/>
              </a:rPr>
              <a:t>се </a:t>
            </a:r>
            <a:r>
              <a:rPr lang="bg-BG" altLang="bg-BG" sz="2000" dirty="0">
                <a:ea typeface="Verdana" panose="020B0604030504040204" pitchFamily="34" charset="0"/>
                <a:cs typeface="Times New Roman" panose="02020603050405020304" pitchFamily="18" charset="0"/>
              </a:rPr>
              <a:t>нарича </a:t>
            </a:r>
            <a:r>
              <a:rPr lang="bg-BG" altLang="bg-BG" sz="2000" dirty="0" smtClean="0">
                <a:ea typeface="Verdana" panose="020B0604030504040204" pitchFamily="34" charset="0"/>
                <a:cs typeface="Times New Roman" panose="02020603050405020304" pitchFamily="18" charset="0"/>
              </a:rPr>
              <a:t>„Водено </a:t>
            </a:r>
            <a:r>
              <a:rPr lang="bg-BG" altLang="bg-BG" sz="2000" dirty="0">
                <a:ea typeface="Verdana" panose="020B0604030504040204" pitchFamily="34" charset="0"/>
                <a:cs typeface="Times New Roman" panose="02020603050405020304" pitchFamily="18" charset="0"/>
              </a:rPr>
              <a:t>от общностите местно </a:t>
            </a:r>
            <a:r>
              <a:rPr lang="bg-BG" altLang="bg-BG" sz="2000" dirty="0" smtClean="0">
                <a:ea typeface="Verdana" panose="020B0604030504040204" pitchFamily="34" charset="0"/>
                <a:cs typeface="Times New Roman" panose="02020603050405020304" pitchFamily="18" charset="0"/>
              </a:rPr>
              <a:t>развитие“ </a:t>
            </a:r>
            <a:r>
              <a:rPr lang="bg-BG" altLang="bg-BG" sz="2000" dirty="0">
                <a:ea typeface="Verdana" panose="020B0604030504040204" pitchFamily="34" charset="0"/>
                <a:cs typeface="Times New Roman" panose="02020603050405020304" pitchFamily="18" charset="0"/>
              </a:rPr>
              <a:t>(ВОМР) </a:t>
            </a:r>
            <a:endParaRPr lang="bg-BG" altLang="bg-BG" sz="2000" dirty="0" smtClean="0">
              <a:ea typeface="Verdana" panose="020B0604030504040204" pitchFamily="34" charset="0"/>
              <a:cs typeface="Times New Roman" panose="02020603050405020304" pitchFamily="18" charset="0"/>
            </a:endParaRPr>
          </a:p>
          <a:p>
            <a:pPr algn="just">
              <a:lnSpc>
                <a:spcPct val="114000"/>
              </a:lnSpc>
            </a:pPr>
            <a:r>
              <a:rPr lang="bg-BG" altLang="bg-BG" sz="2000" b="1" dirty="0" smtClean="0">
                <a:ea typeface="Verdana" panose="020B0604030504040204" pitchFamily="34" charset="0"/>
                <a:cs typeface="Times New Roman" panose="02020603050405020304" pitchFamily="18" charset="0"/>
              </a:rPr>
              <a:t>Подхода ВОМР </a:t>
            </a:r>
            <a:r>
              <a:rPr lang="bg-BG" altLang="bg-BG" sz="2000" dirty="0" smtClean="0">
                <a:ea typeface="Verdana" panose="020B0604030504040204" pitchFamily="34" charset="0"/>
                <a:cs typeface="Times New Roman" panose="02020603050405020304" pitchFamily="18" charset="0"/>
              </a:rPr>
              <a:t>съгласно </a:t>
            </a:r>
            <a:r>
              <a:rPr lang="bg-BG" altLang="bg-BG" sz="2000" dirty="0">
                <a:ea typeface="Verdana" panose="020B0604030504040204" pitchFamily="34" charset="0"/>
                <a:cs typeface="Times New Roman" panose="02020603050405020304" pitchFamily="18" charset="0"/>
              </a:rPr>
              <a:t>член 32 от Регламент на (ЕС) № 1303/2013 относно общо приложимите </a:t>
            </a:r>
            <a:r>
              <a:rPr lang="bg-BG" altLang="bg-BG" sz="2000" dirty="0" smtClean="0">
                <a:ea typeface="Verdana" panose="020B0604030504040204" pitchFamily="34" charset="0"/>
                <a:cs typeface="Times New Roman" panose="02020603050405020304" pitchFamily="18" charset="0"/>
              </a:rPr>
              <a:t>разпоредби, </a:t>
            </a:r>
            <a:r>
              <a:rPr lang="bg-BG" altLang="bg-BG" sz="2000" dirty="0">
                <a:ea typeface="Verdana" panose="020B0604030504040204" pitchFamily="34" charset="0"/>
                <a:cs typeface="Times New Roman" panose="02020603050405020304" pitchFamily="18" charset="0"/>
              </a:rPr>
              <a:t>които регламентират Водено от общностите местно </a:t>
            </a:r>
            <a:r>
              <a:rPr lang="bg-BG" altLang="bg-BG" sz="2000" dirty="0" smtClean="0">
                <a:ea typeface="Verdana" panose="020B0604030504040204" pitchFamily="34" charset="0"/>
                <a:cs typeface="Times New Roman" panose="02020603050405020304" pitchFamily="18" charset="0"/>
              </a:rPr>
              <a:t>развитие, получава подкрепа от </a:t>
            </a:r>
            <a:r>
              <a:rPr lang="bg-BG" altLang="bg-BG" sz="2000" dirty="0">
                <a:ea typeface="Verdana" panose="020B0604030504040204" pitchFamily="34" charset="0"/>
                <a:cs typeface="Times New Roman" panose="02020603050405020304" pitchFamily="18" charset="0"/>
              </a:rPr>
              <a:t>четири </a:t>
            </a:r>
            <a:r>
              <a:rPr lang="bg-BG" altLang="bg-BG" sz="2000" dirty="0" smtClean="0">
                <a:ea typeface="Verdana" panose="020B0604030504040204" pitchFamily="34" charset="0"/>
                <a:cs typeface="Times New Roman" panose="02020603050405020304" pitchFamily="18" charset="0"/>
              </a:rPr>
              <a:t> фонда – </a:t>
            </a:r>
            <a:r>
              <a:rPr lang="bg-BG" altLang="bg-BG" sz="2000" dirty="0">
                <a:ea typeface="Verdana" panose="020B0604030504040204" pitchFamily="34" charset="0"/>
                <a:cs typeface="Times New Roman" panose="02020603050405020304" pitchFamily="18" charset="0"/>
              </a:rPr>
              <a:t>Европейския фонд за регионално </a:t>
            </a:r>
            <a:r>
              <a:rPr lang="bg-BG" altLang="bg-BG" sz="2000" dirty="0" smtClean="0">
                <a:ea typeface="Verdana" panose="020B0604030504040204" pitchFamily="34" charset="0"/>
                <a:cs typeface="Times New Roman" panose="02020603050405020304" pitchFamily="18" charset="0"/>
              </a:rPr>
              <a:t>развитие /ЕФРР/, </a:t>
            </a:r>
            <a:r>
              <a:rPr lang="bg-BG" altLang="bg-BG" sz="2000" dirty="0">
                <a:ea typeface="Verdana" panose="020B0604030504040204" pitchFamily="34" charset="0"/>
                <a:cs typeface="Times New Roman" panose="02020603050405020304" pitchFamily="18" charset="0"/>
              </a:rPr>
              <a:t>Европейския социален </a:t>
            </a:r>
            <a:r>
              <a:rPr lang="bg-BG" altLang="bg-BG" sz="2000" dirty="0" smtClean="0">
                <a:ea typeface="Verdana" panose="020B0604030504040204" pitchFamily="34" charset="0"/>
                <a:cs typeface="Times New Roman" panose="02020603050405020304" pitchFamily="18" charset="0"/>
              </a:rPr>
              <a:t>фонд /ЕСФ/, </a:t>
            </a:r>
            <a:r>
              <a:rPr lang="bg-BG" altLang="bg-BG" sz="2000" dirty="0">
                <a:ea typeface="Verdana" panose="020B0604030504040204" pitchFamily="34" charset="0"/>
                <a:cs typeface="Times New Roman" panose="02020603050405020304" pitchFamily="18" charset="0"/>
              </a:rPr>
              <a:t>Европейския земеделски фонд за развитие на селските райони </a:t>
            </a:r>
            <a:r>
              <a:rPr lang="bg-BG" altLang="bg-BG" sz="2000" dirty="0" smtClean="0">
                <a:ea typeface="Verdana" panose="020B0604030504040204" pitchFamily="34" charset="0"/>
                <a:cs typeface="Times New Roman" panose="02020603050405020304" pitchFamily="18" charset="0"/>
              </a:rPr>
              <a:t>/ЕЗФРСР/ и </a:t>
            </a:r>
            <a:r>
              <a:rPr lang="bg-BG" altLang="bg-BG" sz="2000" dirty="0">
                <a:ea typeface="Verdana" panose="020B0604030504040204" pitchFamily="34" charset="0"/>
                <a:cs typeface="Times New Roman" panose="02020603050405020304" pitchFamily="18" charset="0"/>
              </a:rPr>
              <a:t>Европейския фонд за морско дело и </a:t>
            </a:r>
            <a:r>
              <a:rPr lang="bg-BG" altLang="bg-BG" sz="2000" dirty="0" smtClean="0">
                <a:ea typeface="Verdana" panose="020B0604030504040204" pitchFamily="34" charset="0"/>
                <a:cs typeface="Times New Roman" panose="02020603050405020304" pitchFamily="18" charset="0"/>
              </a:rPr>
              <a:t>рибарство /ЕФМДР/.</a:t>
            </a:r>
            <a:endParaRPr lang="bg-BG" altLang="bg-BG" sz="2000"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883822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648544"/>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2" name="Правоъгълник 11"/>
          <p:cNvSpPr/>
          <p:nvPr/>
        </p:nvSpPr>
        <p:spPr>
          <a:xfrm>
            <a:off x="251520" y="2165097"/>
            <a:ext cx="8184481" cy="3530262"/>
          </a:xfrm>
          <a:prstGeom prst="rect">
            <a:avLst/>
          </a:prstGeom>
        </p:spPr>
        <p:txBody>
          <a:bodyPr wrap="square">
            <a:spAutoFit/>
          </a:bodyPr>
          <a:lstStyle/>
          <a:p>
            <a:pPr marL="0" indent="0" fontAlgn="auto">
              <a:spcAft>
                <a:spcPts val="0"/>
              </a:spcAft>
              <a:buFont typeface="Wingdings"/>
              <a:buNone/>
              <a:defRPr/>
            </a:pPr>
            <a:r>
              <a:rPr lang="ru-RU" sz="2000" b="1" u="sng" dirty="0" err="1">
                <a:ea typeface="Verdana" panose="020B0604030504040204" pitchFamily="34" charset="0"/>
                <a:cs typeface="Times New Roman" panose="02020603050405020304" pitchFamily="18" charset="0"/>
              </a:rPr>
              <a:t>Основни</a:t>
            </a:r>
            <a:r>
              <a:rPr lang="ru-RU" sz="2000" b="1" u="sng" dirty="0">
                <a:ea typeface="Verdana" panose="020B0604030504040204" pitchFamily="34" charset="0"/>
                <a:cs typeface="Times New Roman" panose="02020603050405020304" pitchFamily="18" charset="0"/>
              </a:rPr>
              <a:t> </a:t>
            </a:r>
            <a:r>
              <a:rPr lang="ru-RU" sz="2000" b="1" u="sng" dirty="0" err="1" smtClean="0">
                <a:ea typeface="Verdana" panose="020B0604030504040204" pitchFamily="34" charset="0"/>
                <a:cs typeface="Times New Roman" panose="02020603050405020304" pitchFamily="18" charset="0"/>
              </a:rPr>
              <a:t>елементи</a:t>
            </a:r>
            <a:r>
              <a:rPr lang="ru-RU" sz="2000" b="1" u="sng" dirty="0" smtClean="0">
                <a:ea typeface="Verdana" panose="020B0604030504040204" pitchFamily="34" charset="0"/>
                <a:cs typeface="Times New Roman" panose="02020603050405020304" pitchFamily="18" charset="0"/>
              </a:rPr>
              <a:t> на МИГ</a:t>
            </a:r>
            <a:r>
              <a:rPr lang="ru-RU" sz="2000" b="1" dirty="0" smtClean="0">
                <a:ea typeface="Verdana" panose="020B0604030504040204" pitchFamily="34" charset="0"/>
                <a:cs typeface="Times New Roman" panose="02020603050405020304" pitchFamily="18" charset="0"/>
              </a:rPr>
              <a:t>:</a:t>
            </a:r>
            <a:endParaRPr lang="ru-RU" sz="2000" b="1" dirty="0">
              <a:ea typeface="Verdana" panose="020B0604030504040204" pitchFamily="34" charset="0"/>
              <a:cs typeface="Times New Roman" panose="02020603050405020304" pitchFamily="18" charset="0"/>
            </a:endParaRPr>
          </a:p>
          <a:p>
            <a:pPr algn="just" fontAlgn="auto">
              <a:lnSpc>
                <a:spcPct val="114000"/>
              </a:lnSpc>
              <a:spcAft>
                <a:spcPts val="0"/>
              </a:spcAft>
              <a:defRPr/>
            </a:pPr>
            <a:r>
              <a:rPr lang="ru-RU" sz="2000" dirty="0" err="1">
                <a:ea typeface="Verdana" panose="020B0604030504040204" pitchFamily="34" charset="0"/>
                <a:cs typeface="Times New Roman" panose="02020603050405020304" pitchFamily="18" charset="0"/>
              </a:rPr>
              <a:t>Местните</a:t>
            </a:r>
            <a:r>
              <a:rPr lang="ru-RU" sz="2000" dirty="0">
                <a:ea typeface="Verdana" panose="020B0604030504040204" pitchFamily="34" charset="0"/>
                <a:cs typeface="Times New Roman" panose="02020603050405020304" pitchFamily="18" charset="0"/>
              </a:rPr>
              <a:t> </a:t>
            </a:r>
            <a:r>
              <a:rPr lang="ru-RU" sz="2000" dirty="0" err="1" smtClean="0">
                <a:ea typeface="Verdana" panose="020B0604030504040204" pitchFamily="34" charset="0"/>
                <a:cs typeface="Times New Roman" panose="02020603050405020304" pitchFamily="18" charset="0"/>
              </a:rPr>
              <a:t>инициативни</a:t>
            </a:r>
            <a:r>
              <a:rPr lang="ru-RU" sz="2000" dirty="0" smtClean="0">
                <a:ea typeface="Verdana" panose="020B0604030504040204" pitchFamily="34" charset="0"/>
                <a:cs typeface="Times New Roman" panose="02020603050405020304" pitchFamily="18" charset="0"/>
              </a:rPr>
              <a:t> </a:t>
            </a:r>
            <a:r>
              <a:rPr lang="ru-RU" sz="2000" dirty="0" err="1" smtClean="0">
                <a:ea typeface="Verdana" panose="020B0604030504040204" pitchFamily="34" charset="0"/>
                <a:cs typeface="Times New Roman" panose="02020603050405020304" pitchFamily="18" charset="0"/>
              </a:rPr>
              <a:t>групи</a:t>
            </a:r>
            <a:r>
              <a:rPr lang="ru-RU" sz="2000" dirty="0" smtClean="0">
                <a:ea typeface="Verdana" panose="020B0604030504040204" pitchFamily="34" charset="0"/>
                <a:cs typeface="Times New Roman" panose="02020603050405020304" pitchFamily="18" charset="0"/>
              </a:rPr>
              <a:t> </a:t>
            </a:r>
            <a:r>
              <a:rPr lang="ru-RU" sz="2000" dirty="0" err="1" smtClean="0">
                <a:ea typeface="Verdana" panose="020B0604030504040204" pitchFamily="34" charset="0"/>
                <a:cs typeface="Times New Roman" panose="02020603050405020304" pitchFamily="18" charset="0"/>
              </a:rPr>
              <a:t>трябва</a:t>
            </a:r>
            <a:r>
              <a:rPr lang="ru-RU" sz="2000" dirty="0" smtClean="0">
                <a:ea typeface="Verdana" panose="020B0604030504040204" pitchFamily="34" charset="0"/>
                <a:cs typeface="Times New Roman" panose="02020603050405020304" pitchFamily="18" charset="0"/>
              </a:rPr>
              <a:t> </a:t>
            </a:r>
            <a:r>
              <a:rPr lang="ru-RU" sz="2000" dirty="0">
                <a:ea typeface="Verdana" panose="020B0604030504040204" pitchFamily="34" charset="0"/>
                <a:cs typeface="Times New Roman" panose="02020603050405020304" pitchFamily="18" charset="0"/>
              </a:rPr>
              <a:t>да </a:t>
            </a:r>
            <a:r>
              <a:rPr lang="ru-RU" sz="2000" dirty="0" err="1">
                <a:ea typeface="Verdana" panose="020B0604030504040204" pitchFamily="34" charset="0"/>
                <a:cs typeface="Times New Roman" panose="02020603050405020304" pitchFamily="18" charset="0"/>
              </a:rPr>
              <a:t>бъдат</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съставени</a:t>
            </a:r>
            <a:r>
              <a:rPr lang="ru-RU" sz="2000" dirty="0">
                <a:ea typeface="Verdana" panose="020B0604030504040204" pitchFamily="34" charset="0"/>
                <a:cs typeface="Times New Roman" panose="02020603050405020304" pitchFamily="18" charset="0"/>
              </a:rPr>
              <a:t> от представители на </a:t>
            </a:r>
            <a:r>
              <a:rPr lang="ru-RU" sz="2000" dirty="0" err="1">
                <a:ea typeface="Verdana" panose="020B0604030504040204" pitchFamily="34" charset="0"/>
                <a:cs typeface="Times New Roman" panose="02020603050405020304" pitchFamily="18" charset="0"/>
              </a:rPr>
              <a:t>местните</a:t>
            </a:r>
            <a:r>
              <a:rPr lang="ru-RU" sz="2000" dirty="0">
                <a:ea typeface="Verdana" panose="020B0604030504040204" pitchFamily="34" charset="0"/>
                <a:cs typeface="Times New Roman" panose="02020603050405020304" pitchFamily="18" charset="0"/>
              </a:rPr>
              <a:t> публични и </a:t>
            </a:r>
            <a:r>
              <a:rPr lang="ru-RU" sz="2000" dirty="0" err="1">
                <a:ea typeface="Verdana" panose="020B0604030504040204" pitchFamily="34" charset="0"/>
                <a:cs typeface="Times New Roman" panose="02020603050405020304" pitchFamily="18" charset="0"/>
              </a:rPr>
              <a:t>частни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социално-икономически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интереси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като</a:t>
            </a:r>
            <a:r>
              <a:rPr lang="ru-RU" sz="2000" dirty="0">
                <a:ea typeface="Verdana" panose="020B0604030504040204" pitchFamily="34" charset="0"/>
                <a:cs typeface="Times New Roman" panose="02020603050405020304" pitchFamily="18" charset="0"/>
              </a:rPr>
              <a:t> например </a:t>
            </a:r>
            <a:r>
              <a:rPr lang="ru-RU" sz="2000" dirty="0" err="1">
                <a:ea typeface="Verdana" panose="020B0604030504040204" pitchFamily="34" charset="0"/>
                <a:cs typeface="Times New Roman" panose="02020603050405020304" pitchFamily="18" charset="0"/>
              </a:rPr>
              <a:t>предприемачи</a:t>
            </a:r>
            <a:r>
              <a:rPr lang="ru-RU" sz="2000" dirty="0">
                <a:ea typeface="Verdana" panose="020B0604030504040204" pitchFamily="34" charset="0"/>
                <a:cs typeface="Times New Roman" panose="02020603050405020304" pitchFamily="18" charset="0"/>
              </a:rPr>
              <a:t> и </a:t>
            </a:r>
            <a:r>
              <a:rPr lang="ru-RU" sz="2000" dirty="0" err="1">
                <a:ea typeface="Verdana" panose="020B0604030504040204" pitchFamily="34" charset="0"/>
                <a:cs typeface="Times New Roman" panose="02020603050405020304" pitchFamily="18" charset="0"/>
              </a:rPr>
              <a:t>техните</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сдружения</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местни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органи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асоциации</a:t>
            </a:r>
            <a:r>
              <a:rPr lang="ru-RU" sz="2000" dirty="0">
                <a:ea typeface="Verdana" panose="020B0604030504040204" pitchFamily="34" charset="0"/>
                <a:cs typeface="Times New Roman" panose="02020603050405020304" pitchFamily="18" charset="0"/>
              </a:rPr>
              <a:t> на </a:t>
            </a:r>
            <a:r>
              <a:rPr lang="ru-RU" sz="2000" dirty="0" err="1">
                <a:ea typeface="Verdana" panose="020B0604030504040204" pitchFamily="34" charset="0"/>
                <a:cs typeface="Times New Roman" panose="02020603050405020304" pitchFamily="18" charset="0"/>
              </a:rPr>
              <a:t>околни</a:t>
            </a:r>
            <a:r>
              <a:rPr lang="ru-RU" sz="2000" dirty="0">
                <a:ea typeface="Verdana" panose="020B0604030504040204" pitchFamily="34" charset="0"/>
                <a:cs typeface="Times New Roman" panose="02020603050405020304" pitchFamily="18" charset="0"/>
              </a:rPr>
              <a:t> или </a:t>
            </a:r>
            <a:r>
              <a:rPr lang="ru-RU" sz="2000" dirty="0" err="1">
                <a:ea typeface="Verdana" panose="020B0604030504040204" pitchFamily="34" charset="0"/>
                <a:cs typeface="Times New Roman" panose="02020603050405020304" pitchFamily="18" charset="0"/>
              </a:rPr>
              <a:t>селски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райони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групи</a:t>
            </a:r>
            <a:r>
              <a:rPr lang="ru-RU" sz="2000" dirty="0">
                <a:ea typeface="Verdana" panose="020B0604030504040204" pitchFamily="34" charset="0"/>
                <a:cs typeface="Times New Roman" panose="02020603050405020304" pitchFamily="18" charset="0"/>
              </a:rPr>
              <a:t> от </a:t>
            </a:r>
            <a:r>
              <a:rPr lang="ru-RU" sz="2000" dirty="0" err="1">
                <a:ea typeface="Verdana" panose="020B0604030504040204" pitchFamily="34" charset="0"/>
                <a:cs typeface="Times New Roman" panose="02020603050405020304" pitchFamily="18" charset="0"/>
              </a:rPr>
              <a:t>граждани</a:t>
            </a:r>
            <a:r>
              <a:rPr lang="ru-RU" sz="2000" dirty="0">
                <a:ea typeface="Verdana" panose="020B0604030504040204" pitchFamily="34" charset="0"/>
                <a:cs typeface="Times New Roman" panose="02020603050405020304" pitchFamily="18" charset="0"/>
              </a:rPr>
              <a:t> (например </a:t>
            </a:r>
            <a:r>
              <a:rPr lang="ru-RU" sz="2000" dirty="0" err="1">
                <a:ea typeface="Verdana" panose="020B0604030504040204" pitchFamily="34" charset="0"/>
                <a:cs typeface="Times New Roman" panose="02020603050405020304" pitchFamily="18" charset="0"/>
              </a:rPr>
              <a:t>малцинства</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възрастни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граждани</a:t>
            </a:r>
            <a:r>
              <a:rPr lang="ru-RU" sz="2000" dirty="0">
                <a:ea typeface="Verdana" panose="020B0604030504040204" pitchFamily="34" charset="0"/>
                <a:cs typeface="Times New Roman" panose="02020603050405020304" pitchFamily="18" charset="0"/>
              </a:rPr>
              <a:t>, жени/</a:t>
            </a:r>
            <a:r>
              <a:rPr lang="ru-RU" sz="2000" dirty="0" err="1">
                <a:ea typeface="Verdana" panose="020B0604030504040204" pitchFamily="34" charset="0"/>
                <a:cs typeface="Times New Roman" panose="02020603050405020304" pitchFamily="18" charset="0"/>
              </a:rPr>
              <a:t>мъже</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младежи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предприемачи</a:t>
            </a:r>
            <a:r>
              <a:rPr lang="ru-RU" sz="2000" dirty="0">
                <a:ea typeface="Verdana" panose="020B0604030504040204" pitchFamily="34" charset="0"/>
                <a:cs typeface="Times New Roman" panose="02020603050405020304" pitchFamily="18" charset="0"/>
              </a:rPr>
              <a:t> и т.н.), организации на </a:t>
            </a:r>
            <a:r>
              <a:rPr lang="ru-RU" sz="2000" dirty="0" err="1">
                <a:ea typeface="Verdana" panose="020B0604030504040204" pitchFamily="34" charset="0"/>
                <a:cs typeface="Times New Roman" panose="02020603050405020304" pitchFamily="18" charset="0"/>
              </a:rPr>
              <a:t>общността</a:t>
            </a:r>
            <a:r>
              <a:rPr lang="ru-RU" sz="2000" dirty="0">
                <a:ea typeface="Verdana" panose="020B0604030504040204" pitchFamily="34" charset="0"/>
                <a:cs typeface="Times New Roman" panose="02020603050405020304" pitchFamily="18" charset="0"/>
              </a:rPr>
              <a:t> и </a:t>
            </a:r>
            <a:r>
              <a:rPr lang="ru-RU" sz="2000" dirty="0" err="1">
                <a:ea typeface="Verdana" panose="020B0604030504040204" pitchFamily="34" charset="0"/>
                <a:cs typeface="Times New Roman" panose="02020603050405020304" pitchFamily="18" charset="0"/>
              </a:rPr>
              <a:t>доброволчески</a:t>
            </a:r>
            <a:r>
              <a:rPr lang="ru-RU" sz="2000" dirty="0">
                <a:ea typeface="Verdana" panose="020B0604030504040204" pitchFamily="34" charset="0"/>
                <a:cs typeface="Times New Roman" panose="02020603050405020304" pitchFamily="18" charset="0"/>
              </a:rPr>
              <a:t> организации и т.н. </a:t>
            </a:r>
            <a:r>
              <a:rPr lang="ru-RU" sz="2000" dirty="0" err="1">
                <a:ea typeface="Verdana" panose="020B0604030504040204" pitchFamily="34" charset="0"/>
                <a:cs typeface="Times New Roman" panose="02020603050405020304" pitchFamily="18" charset="0"/>
              </a:rPr>
              <a:t>поне</a:t>
            </a:r>
            <a:r>
              <a:rPr lang="ru-RU" sz="2000" dirty="0">
                <a:ea typeface="Verdana" panose="020B0604030504040204" pitchFamily="34" charset="0"/>
                <a:cs typeface="Times New Roman" panose="02020603050405020304" pitchFamily="18" charset="0"/>
              </a:rPr>
              <a:t> 50 % от </a:t>
            </a:r>
            <a:r>
              <a:rPr lang="ru-RU" sz="2000" dirty="0" err="1">
                <a:ea typeface="Verdana" panose="020B0604030504040204" pitchFamily="34" charset="0"/>
                <a:cs typeface="Times New Roman" panose="02020603050405020304" pitchFamily="18" charset="0"/>
              </a:rPr>
              <a:t>гласовете</a:t>
            </a:r>
            <a:r>
              <a:rPr lang="ru-RU" sz="2000" dirty="0">
                <a:ea typeface="Verdana" panose="020B0604030504040204" pitchFamily="34" charset="0"/>
                <a:cs typeface="Times New Roman" panose="02020603050405020304" pitchFamily="18" charset="0"/>
              </a:rPr>
              <a:t> при решения за подбор </a:t>
            </a:r>
            <a:r>
              <a:rPr lang="ru-RU" sz="2000" dirty="0" err="1">
                <a:ea typeface="Verdana" panose="020B0604030504040204" pitchFamily="34" charset="0"/>
                <a:cs typeface="Times New Roman" panose="02020603050405020304" pitchFamily="18" charset="0"/>
              </a:rPr>
              <a:t>трябва</a:t>
            </a:r>
            <a:r>
              <a:rPr lang="ru-RU" sz="2000" dirty="0">
                <a:ea typeface="Verdana" panose="020B0604030504040204" pitchFamily="34" charset="0"/>
                <a:cs typeface="Times New Roman" panose="02020603050405020304" pitchFamily="18" charset="0"/>
              </a:rPr>
              <a:t> да са от </a:t>
            </a:r>
            <a:r>
              <a:rPr lang="ru-RU" sz="2000" dirty="0" err="1">
                <a:ea typeface="Verdana" panose="020B0604030504040204" pitchFamily="34" charset="0"/>
                <a:cs typeface="Times New Roman" panose="02020603050405020304" pitchFamily="18" charset="0"/>
              </a:rPr>
              <a:t>партньори</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извън</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публичния</a:t>
            </a:r>
            <a:r>
              <a:rPr lang="ru-RU" sz="2000" dirty="0">
                <a:ea typeface="Verdana" panose="020B0604030504040204" pitchFamily="34" charset="0"/>
                <a:cs typeface="Times New Roman" panose="02020603050405020304" pitchFamily="18" charset="0"/>
              </a:rPr>
              <a:t> сектор, </a:t>
            </a:r>
            <a:r>
              <a:rPr lang="ru-RU" sz="2000" dirty="0" err="1">
                <a:ea typeface="Verdana" panose="020B0604030504040204" pitchFamily="34" charset="0"/>
                <a:cs typeface="Times New Roman" panose="02020603050405020304" pitchFamily="18" charset="0"/>
              </a:rPr>
              <a:t>като</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нито</a:t>
            </a:r>
            <a:r>
              <a:rPr lang="ru-RU" sz="2000" dirty="0">
                <a:ea typeface="Verdana" panose="020B0604030504040204" pitchFamily="34" charset="0"/>
                <a:cs typeface="Times New Roman" panose="02020603050405020304" pitchFamily="18" charset="0"/>
              </a:rPr>
              <a:t> </a:t>
            </a:r>
            <a:r>
              <a:rPr lang="ru-RU" sz="2000" dirty="0" err="1">
                <a:ea typeface="Verdana" panose="020B0604030504040204" pitchFamily="34" charset="0"/>
                <a:cs typeface="Times New Roman" panose="02020603050405020304" pitchFamily="18" charset="0"/>
              </a:rPr>
              <a:t>една</a:t>
            </a:r>
            <a:r>
              <a:rPr lang="ru-RU" sz="2000" dirty="0">
                <a:ea typeface="Verdana" panose="020B0604030504040204" pitchFamily="34" charset="0"/>
                <a:cs typeface="Times New Roman" panose="02020603050405020304" pitchFamily="18" charset="0"/>
              </a:rPr>
              <a:t> от </a:t>
            </a:r>
            <a:r>
              <a:rPr lang="ru-RU" sz="2000" dirty="0" err="1">
                <a:ea typeface="Verdana" panose="020B0604030504040204" pitchFamily="34" charset="0"/>
                <a:cs typeface="Times New Roman" panose="02020603050405020304" pitchFamily="18" charset="0"/>
              </a:rPr>
              <a:t>групите</a:t>
            </a:r>
            <a:r>
              <a:rPr lang="ru-RU" sz="2000" dirty="0">
                <a:ea typeface="Verdana" panose="020B0604030504040204" pitchFamily="34" charset="0"/>
                <a:cs typeface="Times New Roman" panose="02020603050405020304" pitchFamily="18" charset="0"/>
              </a:rPr>
              <a:t> по </a:t>
            </a:r>
            <a:r>
              <a:rPr lang="ru-RU" sz="2000" dirty="0" err="1">
                <a:ea typeface="Verdana" panose="020B0604030504040204" pitchFamily="34" charset="0"/>
                <a:cs typeface="Times New Roman" panose="02020603050405020304" pitchFamily="18" charset="0"/>
              </a:rPr>
              <a:t>интереси</a:t>
            </a:r>
            <a:r>
              <a:rPr lang="ru-RU" sz="2000" dirty="0">
                <a:ea typeface="Verdana" panose="020B0604030504040204" pitchFamily="34" charset="0"/>
                <a:cs typeface="Times New Roman" panose="02020603050405020304" pitchFamily="18" charset="0"/>
              </a:rPr>
              <a:t> не </a:t>
            </a:r>
            <a:r>
              <a:rPr lang="ru-RU" sz="2000" dirty="0" err="1">
                <a:ea typeface="Verdana" panose="020B0604030504040204" pitchFamily="34" charset="0"/>
                <a:cs typeface="Times New Roman" panose="02020603050405020304" pitchFamily="18" charset="0"/>
              </a:rPr>
              <a:t>трябва</a:t>
            </a:r>
            <a:r>
              <a:rPr lang="ru-RU" sz="2000" dirty="0">
                <a:ea typeface="Verdana" panose="020B0604030504040204" pitchFamily="34" charset="0"/>
                <a:cs typeface="Times New Roman" panose="02020603050405020304" pitchFamily="18" charset="0"/>
              </a:rPr>
              <a:t> да има </a:t>
            </a:r>
            <a:r>
              <a:rPr lang="ru-RU" sz="2000" dirty="0" err="1">
                <a:ea typeface="Verdana" panose="020B0604030504040204" pitchFamily="34" charset="0"/>
                <a:cs typeface="Times New Roman" panose="02020603050405020304" pitchFamily="18" charset="0"/>
              </a:rPr>
              <a:t>повече</a:t>
            </a:r>
            <a:r>
              <a:rPr lang="ru-RU" sz="2000" dirty="0">
                <a:ea typeface="Verdana" panose="020B0604030504040204" pitchFamily="34" charset="0"/>
                <a:cs typeface="Times New Roman" panose="02020603050405020304" pitchFamily="18" charset="0"/>
              </a:rPr>
              <a:t> от 49 % от </a:t>
            </a:r>
            <a:r>
              <a:rPr lang="ru-RU" sz="2000" dirty="0" err="1" smtClean="0">
                <a:ea typeface="Verdana" panose="020B0604030504040204" pitchFamily="34" charset="0"/>
                <a:cs typeface="Times New Roman" panose="02020603050405020304" pitchFamily="18" charset="0"/>
              </a:rPr>
              <a:t>гласовете</a:t>
            </a:r>
            <a:r>
              <a:rPr lang="ru-RU" sz="2000" dirty="0" smtClean="0">
                <a:ea typeface="Verdana" panose="020B0604030504040204" pitchFamily="34" charset="0"/>
                <a:cs typeface="Times New Roman" panose="02020603050405020304" pitchFamily="18" charset="0"/>
              </a:rPr>
              <a:t>.</a:t>
            </a:r>
            <a:endParaRPr lang="ru-RU" sz="2000" dirty="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08223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648544"/>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3" name="Правоъгълник 12"/>
          <p:cNvSpPr/>
          <p:nvPr/>
        </p:nvSpPr>
        <p:spPr>
          <a:xfrm>
            <a:off x="218965" y="2110209"/>
            <a:ext cx="8568339" cy="4339650"/>
          </a:xfrm>
          <a:prstGeom prst="rect">
            <a:avLst/>
          </a:prstGeom>
        </p:spPr>
        <p:txBody>
          <a:bodyPr wrap="square">
            <a:spAutoFit/>
          </a:bodyPr>
          <a:lstStyle/>
          <a:p>
            <a:pPr marL="0" indent="0" algn="just">
              <a:buFont typeface="Wingdings" pitchFamily="2" charset="2"/>
              <a:buNone/>
            </a:pPr>
            <a:r>
              <a:rPr lang="bg-BG" altLang="bg-BG" sz="2000" dirty="0">
                <a:solidFill>
                  <a:schemeClr val="accent4">
                    <a:lumMod val="65000"/>
                    <a:lumOff val="35000"/>
                  </a:schemeClr>
                </a:solidFill>
                <a:ea typeface="Verdana" panose="020B0604030504040204" pitchFamily="34" charset="0"/>
                <a:cs typeface="Times New Roman" panose="02020603050405020304" pitchFamily="18" charset="0"/>
              </a:rPr>
              <a:t>Съгласно приоритетна област 6 (б) от Регламент 1305 </a:t>
            </a:r>
            <a:r>
              <a:rPr lang="bg-BG" altLang="bg-BG" sz="2000" b="1" dirty="0">
                <a:ea typeface="Verdana" panose="020B0604030504040204" pitchFamily="34" charset="0"/>
                <a:cs typeface="Times New Roman" panose="02020603050405020304" pitchFamily="18" charset="0"/>
              </a:rPr>
              <a:t>основната цел на ВОМР </a:t>
            </a:r>
            <a:r>
              <a:rPr lang="bg-BG"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е СТИМУЛИРАНЕ НА МЕСТНОТО</a:t>
            </a:r>
            <a:r>
              <a:rPr lang="en-US"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bg-BG"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РАЗВИТИЕ</a:t>
            </a:r>
            <a:r>
              <a:rPr lang="en-US"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bg-BG"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В</a:t>
            </a:r>
            <a:r>
              <a:rPr lang="en-US"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bg-BG"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СЕЛСКИТЕ</a:t>
            </a:r>
            <a:r>
              <a:rPr lang="en-US"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bg-BG"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РАЙОНИ.</a:t>
            </a:r>
            <a:r>
              <a:rPr lang="bg-BG" altLang="bg-BG" sz="2000" dirty="0">
                <a:solidFill>
                  <a:schemeClr val="accent4">
                    <a:lumMod val="65000"/>
                    <a:lumOff val="35000"/>
                  </a:schemeClr>
                </a:solidFill>
                <a:ea typeface="Verdana" panose="020B0604030504040204" pitchFamily="34" charset="0"/>
                <a:cs typeface="Times New Roman" panose="02020603050405020304" pitchFamily="18" charset="0"/>
              </a:rPr>
              <a:t> </a:t>
            </a:r>
            <a:endParaRPr lang="bg-BG" altLang="bg-BG" sz="2000" dirty="0" smtClean="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bg-BG" altLang="bg-BG" sz="2000" b="1" u="sng" dirty="0" smtClean="0">
                <a:ea typeface="Verdana" panose="020B0604030504040204" pitchFamily="34" charset="0"/>
                <a:cs typeface="Times New Roman" panose="02020603050405020304" pitchFamily="18" charset="0"/>
              </a:rPr>
              <a:t>Приоритети:</a:t>
            </a:r>
          </a:p>
          <a:p>
            <a:pPr marL="285750" indent="-285750" algn="just">
              <a:buFont typeface="Wingdings" panose="05000000000000000000" pitchFamily="2" charset="2"/>
              <a:buChar char="q"/>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Насърчаване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социалното</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приобщаване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p>
          <a:p>
            <a:pPr marL="285750" indent="-285750" algn="just">
              <a:buFont typeface="Wingdings" panose="05000000000000000000" pitchFamily="2" charset="2"/>
              <a:buChar char="q"/>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Намаляване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бедността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и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икономическо</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развитие;</a:t>
            </a:r>
          </a:p>
          <a:p>
            <a:pPr marL="285750" indent="-285750" algn="just">
              <a:buFont typeface="Wingdings" panose="05000000000000000000" pitchFamily="2" charset="2"/>
              <a:buChar char="q"/>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Интегриран</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подход към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околната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среда;</a:t>
            </a:r>
          </a:p>
          <a:p>
            <a:pPr marL="285750" indent="-285750" algn="just">
              <a:buFont typeface="Wingdings" panose="05000000000000000000" pitchFamily="2" charset="2"/>
              <a:buChar char="q"/>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Използване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потенциална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културното и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историческото</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наследство;</a:t>
            </a:r>
          </a:p>
          <a:p>
            <a:pPr marL="285750" indent="-285750" algn="just">
              <a:buFont typeface="Wingdings" panose="05000000000000000000" pitchFamily="2" charset="2"/>
              <a:buChar char="q"/>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Насърчаване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иновациите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a:t>
            </a:r>
          </a:p>
          <a:p>
            <a:pPr marL="285750" indent="-285750" algn="just">
              <a:buFont typeface="Wingdings" panose="05000000000000000000" pitchFamily="2" charset="2"/>
              <a:buChar char="q"/>
            </a:pP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Насърчаване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сдружаването</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общините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в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процеса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формиране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МИГ без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да се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ограничава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възможността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за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финансиране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и 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групи</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действащи</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територията само 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една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община.</a:t>
            </a:r>
            <a:endParaRPr lang="ru-RU" altLang="bg-BG" sz="2000" dirty="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endParaRPr lang="bg-BG" altLang="bg-BG" sz="1800" dirty="0" smtClean="0">
              <a:solidFill>
                <a:schemeClr val="accent4">
                  <a:lumMod val="65000"/>
                  <a:lumOff val="35000"/>
                </a:schemeClr>
              </a:solidFill>
              <a:latin typeface="Verdana" panose="020B0604030504040204" pitchFamily="34" charset="0"/>
              <a:ea typeface="Verdana" panose="020B0604030504040204" pitchFamily="34" charset="0"/>
              <a:cs typeface="Verdana" panose="020B0604030504040204" pitchFamily="34" charset="0"/>
            </a:endParaRPr>
          </a:p>
          <a:p>
            <a:pPr marL="0" indent="0" algn="just">
              <a:buFont typeface="Wingdings" pitchFamily="2" charset="2"/>
              <a:buNone/>
            </a:pPr>
            <a:endParaRPr lang="en-US" altLang="bg-BG" sz="1800" dirty="0"/>
          </a:p>
        </p:txBody>
      </p:sp>
    </p:spTree>
    <p:extLst>
      <p:ext uri="{BB962C8B-B14F-4D97-AF65-F5344CB8AC3E}">
        <p14:creationId xmlns:p14="http://schemas.microsoft.com/office/powerpoint/2010/main" val="134808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648544"/>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2" name="Правоъгълник 11"/>
          <p:cNvSpPr/>
          <p:nvPr/>
        </p:nvSpPr>
        <p:spPr>
          <a:xfrm>
            <a:off x="309027" y="2204864"/>
            <a:ext cx="8568339" cy="3754874"/>
          </a:xfrm>
          <a:prstGeom prst="rect">
            <a:avLst/>
          </a:prstGeom>
        </p:spPr>
        <p:txBody>
          <a:bodyPr wrap="square">
            <a:spAutoFit/>
          </a:bodyPr>
          <a:lstStyle/>
          <a:p>
            <a:pPr marL="0" indent="0" algn="just">
              <a:buFont typeface="Wingdings" pitchFamily="2" charset="2"/>
              <a:buNone/>
            </a:pPr>
            <a:r>
              <a:rPr lang="bg-BG" altLang="bg-BG" sz="2000" b="1" dirty="0" smtClean="0">
                <a:ea typeface="Verdana" panose="020B0604030504040204" pitchFamily="34" charset="0"/>
                <a:cs typeface="Times New Roman" panose="02020603050405020304" pitchFamily="18" charset="0"/>
              </a:rPr>
              <a:t>Предизвикателства при прилагане на подхода: </a:t>
            </a:r>
          </a:p>
          <a:p>
            <a:pPr marL="0" indent="0" algn="just">
              <a:buFont typeface="Wingdings" pitchFamily="2" charset="2"/>
              <a:buNone/>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Многофондово</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финансиране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Стратегиите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за ВОМР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за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първи</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път</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Различни</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правила 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фондовете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и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изисквания</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УО на програмите</a:t>
            </a:r>
            <a:endParaRPr lang="ru-RU" altLang="bg-BG" sz="2000" dirty="0">
              <a:solidFill>
                <a:schemeClr val="accent4">
                  <a:lumMod val="65000"/>
                  <a:lumOff val="35000"/>
                </a:schemeClr>
              </a:solidFill>
              <a:ea typeface="Verdana" panose="020B0604030504040204" pitchFamily="34" charset="0"/>
              <a:cs typeface="Times New Roman" panose="02020603050405020304" pitchFamily="18" charset="0"/>
            </a:endParaRPr>
          </a:p>
          <a:p>
            <a:pPr marL="285750" indent="-285750" algn="just">
              <a:buFontTx/>
              <a:buChar char="-"/>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Липса</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опит на МИГ в изпълнението на проекти/дейности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по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различните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програми</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p>
          <a:p>
            <a:pPr marL="285750" indent="-285750" algn="just">
              <a:buFontTx/>
              <a:buChar char="-"/>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Затруднения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при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подготовката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Условия за кандидатстване</a:t>
            </a:r>
          </a:p>
          <a:p>
            <a:pPr marL="285750" indent="-285750" algn="just">
              <a:buFontTx/>
              <a:buChar char="-"/>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Липса</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опит по отношение на правилата за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минимални</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помощи </a:t>
            </a:r>
            <a:endPar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endParaRPr>
          </a:p>
          <a:p>
            <a:pPr marL="285750" indent="-285750" algn="just">
              <a:buFontTx/>
              <a:buChar char="-"/>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Несъобразяване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с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някои</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условия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при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разработване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СВОМР</a:t>
            </a:r>
          </a:p>
          <a:p>
            <a:pPr marL="285750" indent="-285750" algn="just">
              <a:buFontTx/>
              <a:buChar char="-"/>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Чести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промени</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в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нормативната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уредба</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промени</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в правилата за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финансиране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съответната програма</a:t>
            </a:r>
          </a:p>
          <a:p>
            <a:pPr marL="285750" indent="-285750" algn="just">
              <a:buFontTx/>
              <a:buChar char="-"/>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Промени</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в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СВОМР,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което</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води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до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забавяне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в изпълнението</a:t>
            </a:r>
          </a:p>
          <a:p>
            <a:pPr marL="0" indent="0" algn="just">
              <a:buFont typeface="Wingdings" pitchFamily="2" charset="2"/>
              <a:buNone/>
            </a:pPr>
            <a:endParaRPr lang="en-US" altLang="bg-BG" sz="1800" dirty="0"/>
          </a:p>
        </p:txBody>
      </p:sp>
    </p:spTree>
    <p:extLst>
      <p:ext uri="{BB962C8B-B14F-4D97-AF65-F5344CB8AC3E}">
        <p14:creationId xmlns:p14="http://schemas.microsoft.com/office/powerpoint/2010/main" val="1894201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648544"/>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3" name="Правоъгълник 12"/>
          <p:cNvSpPr/>
          <p:nvPr/>
        </p:nvSpPr>
        <p:spPr>
          <a:xfrm>
            <a:off x="309027" y="2204864"/>
            <a:ext cx="8568339" cy="3754874"/>
          </a:xfrm>
          <a:prstGeom prst="rect">
            <a:avLst/>
          </a:prstGeom>
        </p:spPr>
        <p:txBody>
          <a:bodyPr wrap="square">
            <a:spAutoFit/>
          </a:bodyPr>
          <a:lstStyle/>
          <a:p>
            <a:pPr marL="0" indent="0" algn="just">
              <a:buFont typeface="Wingdings" pitchFamily="2" charset="2"/>
              <a:buNone/>
            </a:pPr>
            <a:r>
              <a:rPr lang="bg-BG" altLang="bg-BG" sz="2000" b="1" dirty="0" smtClean="0">
                <a:ea typeface="Verdana" panose="020B0604030504040204" pitchFamily="34" charset="0"/>
                <a:cs typeface="Times New Roman" panose="02020603050405020304" pitchFamily="18" charset="0"/>
              </a:rPr>
              <a:t>Добри практики при прилагане на подхода: </a:t>
            </a:r>
          </a:p>
          <a:p>
            <a:pPr marL="0" indent="0" algn="just">
              <a:buFont typeface="Wingdings" pitchFamily="2" charset="2"/>
              <a:buNone/>
            </a:pP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Непрекъсната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комуникация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между УО на програмите и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екипите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МИГ</a:t>
            </a:r>
          </a:p>
          <a:p>
            <a:pPr marL="0" indent="0" algn="just">
              <a:buFont typeface="Wingdings" pitchFamily="2" charset="2"/>
              <a:buNone/>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Своевременно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актуализиране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Указанията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за изпълнение на СВОМР по чл. 37. (1) от ПМС № 161 от 04.07.2016 г.</a:t>
            </a:r>
          </a:p>
          <a:p>
            <a:pPr marL="0" indent="0" algn="just">
              <a:buFont typeface="Wingdings" pitchFamily="2" charset="2"/>
              <a:buNone/>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Опростяване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процедурите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както</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за МИГ,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така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и за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бенефициентите</a:t>
            </a:r>
            <a:endParaRPr lang="ru-RU" altLang="bg-BG" sz="2000" dirty="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Оказване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методическа</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помощ</a:t>
            </a:r>
          </a:p>
          <a:p>
            <a:pPr marL="0" indent="0" algn="just">
              <a:buFont typeface="Wingdings" pitchFamily="2" charset="2"/>
              <a:buNone/>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Отговори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въпроси</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на МИГ</a:t>
            </a:r>
          </a:p>
          <a:p>
            <a:pPr marL="285750" indent="-285750" algn="just">
              <a:buFontTx/>
              <a:buChar char="-"/>
            </a:pP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Координация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с </a:t>
            </a:r>
            <a:r>
              <a:rPr lang="ru-RU" altLang="bg-BG" sz="2000" dirty="0" err="1">
                <a:solidFill>
                  <a:schemeClr val="accent4">
                    <a:lumMod val="65000"/>
                    <a:lumOff val="35000"/>
                  </a:schemeClr>
                </a:solidFill>
                <a:ea typeface="Verdana" panose="020B0604030504040204" pitchFamily="34" charset="0"/>
                <a:cs typeface="Times New Roman" panose="02020603050405020304" pitchFamily="18" charset="0"/>
              </a:rPr>
              <a:t>останалите</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 УО с цел единен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подход </a:t>
            </a:r>
          </a:p>
          <a:p>
            <a:pPr marL="285750" indent="-285750" algn="just">
              <a:buFontTx/>
              <a:buChar char="-"/>
            </a:pP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Организиране</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различни</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срещи</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/обучения по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въпроси</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за изпълнението на </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СВОМР, с </a:t>
            </a:r>
            <a:r>
              <a:rPr lang="ru-RU" altLang="bg-BG" sz="2000" dirty="0" err="1" smtClean="0">
                <a:solidFill>
                  <a:schemeClr val="accent4">
                    <a:lumMod val="65000"/>
                    <a:lumOff val="35000"/>
                  </a:schemeClr>
                </a:solidFill>
                <a:ea typeface="Verdana" panose="020B0604030504040204" pitchFamily="34" charset="0"/>
                <a:cs typeface="Times New Roman" panose="02020603050405020304" pitchFamily="18" charset="0"/>
              </a:rPr>
              <a:t>подготовката</a:t>
            </a:r>
            <a:r>
              <a:rPr lang="ru-RU" altLang="bg-BG" sz="20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2000" dirty="0">
                <a:solidFill>
                  <a:schemeClr val="accent4">
                    <a:lumMod val="65000"/>
                    <a:lumOff val="35000"/>
                  </a:schemeClr>
                </a:solidFill>
                <a:ea typeface="Verdana" panose="020B0604030504040204" pitchFamily="34" charset="0"/>
                <a:cs typeface="Times New Roman" panose="02020603050405020304" pitchFamily="18" charset="0"/>
              </a:rPr>
              <a:t>на Насоки за кандидатстване, оценка на проекти </a:t>
            </a:r>
          </a:p>
          <a:p>
            <a:pPr marL="0" indent="0" algn="just">
              <a:buFont typeface="Wingdings" pitchFamily="2" charset="2"/>
              <a:buNone/>
            </a:pPr>
            <a:endParaRPr lang="en-US" altLang="bg-BG" sz="1800" dirty="0"/>
          </a:p>
        </p:txBody>
      </p:sp>
    </p:spTree>
    <p:extLst>
      <p:ext uri="{BB962C8B-B14F-4D97-AF65-F5344CB8AC3E}">
        <p14:creationId xmlns:p14="http://schemas.microsoft.com/office/powerpoint/2010/main" val="15091505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648544"/>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2" name="Правоъгълник 11"/>
          <p:cNvSpPr/>
          <p:nvPr/>
        </p:nvSpPr>
        <p:spPr>
          <a:xfrm>
            <a:off x="300972" y="2149139"/>
            <a:ext cx="8568339" cy="3693319"/>
          </a:xfrm>
          <a:prstGeom prst="rect">
            <a:avLst/>
          </a:prstGeom>
        </p:spPr>
        <p:txBody>
          <a:bodyPr wrap="square">
            <a:spAutoFit/>
          </a:bodyPr>
          <a:lstStyle/>
          <a:p>
            <a:pPr marL="0" indent="0" algn="just">
              <a:buFont typeface="Wingdings" pitchFamily="2" charset="2"/>
              <a:buNone/>
            </a:pPr>
            <a:r>
              <a:rPr lang="ru-RU" altLang="bg-BG" sz="1800" b="1" dirty="0">
                <a:ea typeface="Verdana" panose="020B0604030504040204" pitchFamily="34" charset="0"/>
                <a:cs typeface="Times New Roman" panose="02020603050405020304" pitchFamily="18" charset="0"/>
              </a:rPr>
              <a:t>Нормативна рамка за изпълнение на </a:t>
            </a:r>
            <a:r>
              <a:rPr lang="ru-RU" altLang="bg-BG" sz="1800" b="1" dirty="0" smtClean="0">
                <a:ea typeface="Verdana" panose="020B0604030504040204" pitchFamily="34" charset="0"/>
                <a:cs typeface="Times New Roman" panose="02020603050405020304" pitchFamily="18" charset="0"/>
              </a:rPr>
              <a:t>подхода на </a:t>
            </a:r>
            <a:r>
              <a:rPr lang="ru-RU" altLang="bg-BG" sz="1800" b="1" dirty="0" err="1">
                <a:ea typeface="Verdana" panose="020B0604030504040204" pitchFamily="34" charset="0"/>
                <a:cs typeface="Times New Roman" panose="02020603050405020304" pitchFamily="18" charset="0"/>
              </a:rPr>
              <a:t>Е</a:t>
            </a:r>
            <a:r>
              <a:rPr lang="ru-RU" altLang="bg-BG" sz="1800" b="1" dirty="0" err="1" smtClean="0">
                <a:ea typeface="Verdana" panose="020B0604030504040204" pitchFamily="34" charset="0"/>
                <a:cs typeface="Times New Roman" panose="02020603050405020304" pitchFamily="18" charset="0"/>
              </a:rPr>
              <a:t>вропейско</a:t>
            </a:r>
            <a:r>
              <a:rPr lang="ru-RU" altLang="bg-BG" sz="1800" b="1" dirty="0" smtClean="0">
                <a:ea typeface="Verdana" panose="020B0604030504040204" pitchFamily="34" charset="0"/>
                <a:cs typeface="Times New Roman" panose="02020603050405020304" pitchFamily="18" charset="0"/>
              </a:rPr>
              <a:t> ниво</a:t>
            </a:r>
            <a:r>
              <a:rPr lang="bg-BG" altLang="bg-BG" sz="1800" b="1" dirty="0" smtClean="0">
                <a:ea typeface="Verdana" panose="020B0604030504040204" pitchFamily="34" charset="0"/>
                <a:cs typeface="Times New Roman" panose="02020603050405020304" pitchFamily="18" charset="0"/>
              </a:rPr>
              <a:t>: </a:t>
            </a:r>
          </a:p>
          <a:p>
            <a:pPr marL="0" indent="0" algn="just">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РЕГЛАМЕНТ (ЕС) № 1303/2013 НА ЕВРОПЕЙСКИЯ ПАРЛАМЕНТ И НА</a:t>
            </a:r>
          </a:p>
          <a:p>
            <a:pPr marL="0" indent="0" algn="just">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СЪВЕТА от 17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декември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2013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г</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определяне</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на</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smtClean="0">
                <a:solidFill>
                  <a:schemeClr val="accent4">
                    <a:lumMod val="65000"/>
                    <a:lumOff val="35000"/>
                  </a:schemeClr>
                </a:solidFill>
                <a:ea typeface="Verdana" panose="020B0604030504040204" pitchFamily="34" charset="0"/>
                <a:cs typeface="Times New Roman" panose="02020603050405020304" pitchFamily="18" charset="0"/>
              </a:rPr>
              <a:t>общоприложими</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разпоредби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Европейския</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фонд за </a:t>
            </a:r>
            <a:r>
              <a:rPr lang="ru-RU" altLang="bg-BG" sz="1800" dirty="0" err="1" smtClean="0">
                <a:solidFill>
                  <a:schemeClr val="accent4">
                    <a:lumMod val="65000"/>
                    <a:lumOff val="35000"/>
                  </a:schemeClr>
                </a:solidFill>
                <a:ea typeface="Verdana" panose="020B0604030504040204" pitchFamily="34" charset="0"/>
                <a:cs typeface="Times New Roman" panose="02020603050405020304" pitchFamily="18" charset="0"/>
              </a:rPr>
              <a:t>регионално</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развитие</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Европейския</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социален фонд, Кохезионния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фонд,</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smtClean="0">
                <a:solidFill>
                  <a:schemeClr val="accent4">
                    <a:lumMod val="65000"/>
                    <a:lumOff val="35000"/>
                  </a:schemeClr>
                </a:solidFill>
                <a:ea typeface="Verdana" panose="020B0604030504040204" pitchFamily="34" charset="0"/>
                <a:cs typeface="Times New Roman" panose="02020603050405020304" pitchFamily="18" charset="0"/>
              </a:rPr>
              <a:t>Европейския</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земеделски фонд за развитие на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селските</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райони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и</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smtClean="0">
                <a:solidFill>
                  <a:schemeClr val="accent4">
                    <a:lumMod val="65000"/>
                    <a:lumOff val="35000"/>
                  </a:schemeClr>
                </a:solidFill>
                <a:ea typeface="Verdana" panose="020B0604030504040204" pitchFamily="34" charset="0"/>
                <a:cs typeface="Times New Roman" panose="02020603050405020304" pitchFamily="18" charset="0"/>
              </a:rPr>
              <a:t>Европейския</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фонд 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морско</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дело и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рибарство</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и 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определяне</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на</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общи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разпоредби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Европейския</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фонд 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регионално</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развитие,</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smtClean="0">
                <a:solidFill>
                  <a:schemeClr val="accent4">
                    <a:lumMod val="65000"/>
                    <a:lumOff val="35000"/>
                  </a:schemeClr>
                </a:solidFill>
                <a:ea typeface="Verdana" panose="020B0604030504040204" pitchFamily="34" charset="0"/>
                <a:cs typeface="Times New Roman" panose="02020603050405020304" pitchFamily="18" charset="0"/>
              </a:rPr>
              <a:t>Европейския</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социален фонд, Кохезионния фонд и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Европейския</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фонд</a:t>
            </a:r>
            <a:r>
              <a:rPr lang="en-GB"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морско</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дело и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рибарство</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и за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отмяна</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на Регламент (ЕО) </a:t>
            </a:r>
            <a:r>
              <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rPr>
              <a:t>№1083/2006 </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на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Съвета</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Глава ІІ:</a:t>
            </a:r>
          </a:p>
          <a:p>
            <a:pPr marL="0" indent="0" algn="just">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Същност</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на ВОМР</a:t>
            </a:r>
          </a:p>
          <a:p>
            <a:pPr marL="0" indent="0" algn="just">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Стратегии за ВОМР</a:t>
            </a:r>
          </a:p>
          <a:p>
            <a:pPr marL="0" indent="0" algn="just">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Местни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групи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за действие</a:t>
            </a:r>
          </a:p>
          <a:p>
            <a:pPr marL="0" indent="0" algn="just">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Подкрепа от ЕСИФ</a:t>
            </a:r>
            <a:endParaRPr lang="en-US" altLang="bg-BG" sz="1800" dirty="0">
              <a:cs typeface="Times New Roman" panose="02020603050405020304" pitchFamily="18" charset="0"/>
            </a:endParaRPr>
          </a:p>
        </p:txBody>
      </p:sp>
    </p:spTree>
    <p:extLst>
      <p:ext uri="{BB962C8B-B14F-4D97-AF65-F5344CB8AC3E}">
        <p14:creationId xmlns:p14="http://schemas.microsoft.com/office/powerpoint/2010/main" val="1713161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581776"/>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3" name="Правоъгълник 12"/>
          <p:cNvSpPr/>
          <p:nvPr/>
        </p:nvSpPr>
        <p:spPr>
          <a:xfrm>
            <a:off x="312011" y="1954069"/>
            <a:ext cx="8568339" cy="4031873"/>
          </a:xfrm>
          <a:prstGeom prst="rect">
            <a:avLst/>
          </a:prstGeom>
        </p:spPr>
        <p:txBody>
          <a:bodyPr wrap="square">
            <a:spAutoFit/>
          </a:bodyPr>
          <a:lstStyle/>
          <a:p>
            <a:pPr marL="0" indent="0" algn="just">
              <a:buFont typeface="Wingdings" pitchFamily="2" charset="2"/>
              <a:buNone/>
            </a:pPr>
            <a:r>
              <a:rPr lang="ru-RU" altLang="bg-BG" sz="1600" b="1" dirty="0">
                <a:ea typeface="Verdana" panose="020B0604030504040204" pitchFamily="34" charset="0"/>
                <a:cs typeface="Times New Roman" panose="02020603050405020304" pitchFamily="18" charset="0"/>
              </a:rPr>
              <a:t>Нормативна рамка за изпълнение на </a:t>
            </a:r>
            <a:r>
              <a:rPr lang="ru-RU" altLang="bg-BG" sz="1600" b="1" dirty="0" smtClean="0">
                <a:ea typeface="Verdana" panose="020B0604030504040204" pitchFamily="34" charset="0"/>
                <a:cs typeface="Times New Roman" panose="02020603050405020304" pitchFamily="18" charset="0"/>
              </a:rPr>
              <a:t>ВОМР на</a:t>
            </a:r>
            <a:r>
              <a:rPr lang="en-GB" altLang="bg-BG" sz="1600" b="1" dirty="0" smtClean="0">
                <a:ea typeface="Verdana" panose="020B0604030504040204" pitchFamily="34" charset="0"/>
                <a:cs typeface="Times New Roman" panose="02020603050405020304" pitchFamily="18" charset="0"/>
              </a:rPr>
              <a:t> </a:t>
            </a:r>
            <a:r>
              <a:rPr lang="bg-BG" altLang="bg-BG" sz="1600" b="1" dirty="0" err="1">
                <a:ea typeface="Verdana" panose="020B0604030504040204" pitchFamily="34" charset="0"/>
                <a:cs typeface="Times New Roman" panose="02020603050405020304" pitchFamily="18" charset="0"/>
              </a:rPr>
              <a:t>Н</a:t>
            </a:r>
            <a:r>
              <a:rPr lang="bg-BG" altLang="bg-BG" sz="1600" b="1" dirty="0" err="1" smtClean="0">
                <a:ea typeface="Verdana" panose="020B0604030504040204" pitchFamily="34" charset="0"/>
                <a:cs typeface="Times New Roman" panose="02020603050405020304" pitchFamily="18" charset="0"/>
              </a:rPr>
              <a:t>ационолно</a:t>
            </a:r>
            <a:r>
              <a:rPr lang="ru-RU" altLang="bg-BG" sz="1600" b="1" dirty="0" smtClean="0">
                <a:ea typeface="Verdana" panose="020B0604030504040204" pitchFamily="34" charset="0"/>
                <a:cs typeface="Times New Roman" panose="02020603050405020304" pitchFamily="18" charset="0"/>
              </a:rPr>
              <a:t> ниво</a:t>
            </a:r>
            <a:r>
              <a:rPr lang="bg-BG" altLang="bg-BG" sz="1600" b="1" dirty="0" smtClean="0">
                <a:ea typeface="Verdana" panose="020B0604030504040204" pitchFamily="34" charset="0"/>
                <a:cs typeface="Times New Roman" panose="02020603050405020304" pitchFamily="18" charset="0"/>
              </a:rPr>
              <a:t>: </a:t>
            </a:r>
          </a:p>
          <a:p>
            <a:pPr marL="0" indent="0" algn="just">
              <a:buFont typeface="Wingdings" pitchFamily="2" charset="2"/>
              <a:buNone/>
            </a:pP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Споразумение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за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партньорство</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на РБ,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очертаващо</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помощта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от ЕСИФ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за периода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2014-2020, Раздел ІІІ, т. 3.1.1.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Водено</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от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общностите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местно</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развитие</a:t>
            </a:r>
            <a:endParaRPr lang="ru-RU" altLang="bg-BG" sz="1600" dirty="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Закон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за управление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средствата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от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Eвропейските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структурни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и инвестиционни фондове </a:t>
            </a:r>
          </a:p>
          <a:p>
            <a:pPr marL="0" indent="0" algn="just">
              <a:buFont typeface="Wingdings" pitchFamily="2" charset="2"/>
              <a:buNone/>
            </a:pP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Наредба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№16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от 30.07.2015 г. за прилагане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подмярка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19.1 „Помощ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за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подготвителни</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дейности"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мярка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19 „ВОМР" от ПРСР за периода 2014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- 2020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г. </a:t>
            </a:r>
            <a:endPar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Наредба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№22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от 14.12.2015 г. за прилагане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подмярка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19.2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Прилагане на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операции в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рамките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на стратегии за ВОМР"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мярка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19 „ВОМР"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от ПРСР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райони</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за периода 2014 - 2020 г., </a:t>
            </a:r>
            <a:endPar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НАРЕДБА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№1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от 22.01.2016 г. за прилагане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подмярка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19.4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Текущи</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разходи</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и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популяризиране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на стратегия за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Водено</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от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общностите</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местно</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развитие"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мярка</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19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Водено</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от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общностите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местно</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развитие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от </a:t>
            </a:r>
            <a:r>
              <a:rPr lang="ru-RU"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ПРСР 2014-2020</a:t>
            </a:r>
          </a:p>
          <a:p>
            <a:pPr marL="0" indent="0" algn="just">
              <a:buFont typeface="Wingdings" pitchFamily="2" charset="2"/>
              <a:buNone/>
            </a:pPr>
            <a:r>
              <a:rPr lang="en-US" altLang="bg-BG" sz="1600" dirty="0">
                <a:solidFill>
                  <a:schemeClr val="accent4">
                    <a:lumMod val="65000"/>
                    <a:lumOff val="35000"/>
                  </a:schemeClr>
                </a:solidFill>
                <a:ea typeface="Verdana" panose="020B0604030504040204" pitchFamily="34" charset="0"/>
                <a:cs typeface="Times New Roman" panose="02020603050405020304" pitchFamily="18" charset="0"/>
              </a:rPr>
              <a:t></a:t>
            </a:r>
            <a:r>
              <a:rPr lang="bg-BG"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Постановление №161 от 4 юли 2016 г. за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определяне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на правила за координация между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управляващите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органи</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на програмите и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местните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инициативни</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err="1" smtClean="0">
                <a:solidFill>
                  <a:schemeClr val="accent4">
                    <a:lumMod val="65000"/>
                    <a:lumOff val="35000"/>
                  </a:schemeClr>
                </a:solidFill>
                <a:ea typeface="Verdana" panose="020B0604030504040204" pitchFamily="34" charset="0"/>
                <a:cs typeface="Times New Roman" panose="02020603050405020304" pitchFamily="18" charset="0"/>
              </a:rPr>
              <a:t>групи</a:t>
            </a:r>
            <a:endParaRPr lang="ru-RU" altLang="bg-BG" sz="1600" dirty="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en-US"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a:t>
            </a:r>
            <a:r>
              <a:rPr lang="bg-BG" altLang="bg-BG" sz="1600" dirty="0" smtClean="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Постановление №162 от 5 юли 2016 г. за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определяне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на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детайлни</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правила за предоставяне на безвъзмездна финансова помощ по програмите,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финансирани</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от </a:t>
            </a:r>
            <a:r>
              <a:rPr lang="ru-RU" altLang="bg-BG" sz="1600" dirty="0" err="1">
                <a:solidFill>
                  <a:schemeClr val="accent4">
                    <a:lumMod val="65000"/>
                    <a:lumOff val="35000"/>
                  </a:schemeClr>
                </a:solidFill>
                <a:ea typeface="Verdana" panose="020B0604030504040204" pitchFamily="34" charset="0"/>
                <a:cs typeface="Times New Roman" panose="02020603050405020304" pitchFamily="18" charset="0"/>
              </a:rPr>
              <a:t>европейските</a:t>
            </a:r>
            <a:r>
              <a:rPr lang="ru-RU" altLang="bg-BG" sz="1600" dirty="0">
                <a:solidFill>
                  <a:schemeClr val="accent4">
                    <a:lumMod val="65000"/>
                    <a:lumOff val="35000"/>
                  </a:schemeClr>
                </a:solidFill>
                <a:ea typeface="Verdana" panose="020B0604030504040204" pitchFamily="34" charset="0"/>
                <a:cs typeface="Times New Roman" panose="02020603050405020304" pitchFamily="18" charset="0"/>
              </a:rPr>
              <a:t> структурни и инвестиционни фондове за периода 2014 - 2020 г.</a:t>
            </a:r>
            <a:endParaRPr lang="en-US" altLang="bg-BG" sz="1600" dirty="0">
              <a:solidFill>
                <a:schemeClr val="accent4">
                  <a:lumMod val="65000"/>
                  <a:lumOff val="35000"/>
                </a:schemeClr>
              </a:solidFill>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9032479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0" name="Правоъгълник 9"/>
          <p:cNvSpPr/>
          <p:nvPr/>
        </p:nvSpPr>
        <p:spPr>
          <a:xfrm>
            <a:off x="740401" y="1581776"/>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ПОДХОДА ЛИДЕР 2014-2020 </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2" name="Правоъгълник 11"/>
          <p:cNvSpPr/>
          <p:nvPr/>
        </p:nvSpPr>
        <p:spPr>
          <a:xfrm>
            <a:off x="312840" y="2079431"/>
            <a:ext cx="8568339" cy="3663054"/>
          </a:xfrm>
          <a:prstGeom prst="rect">
            <a:avLst/>
          </a:prstGeom>
        </p:spPr>
        <p:txBody>
          <a:bodyPr wrap="square">
            <a:spAutoFit/>
          </a:bodyPr>
          <a:lstStyle/>
          <a:p>
            <a:pPr marL="0" indent="0" algn="just">
              <a:buFont typeface="Wingdings" pitchFamily="2" charset="2"/>
              <a:buNone/>
            </a:pPr>
            <a:r>
              <a:rPr lang="ru-RU" altLang="bg-BG" sz="1800" b="1" dirty="0" err="1" smtClean="0">
                <a:ea typeface="Verdana" panose="020B0604030504040204" pitchFamily="34" charset="0"/>
                <a:cs typeface="Times New Roman" panose="02020603050405020304" pitchFamily="18" charset="0"/>
              </a:rPr>
              <a:t>Институционално</a:t>
            </a:r>
            <a:r>
              <a:rPr lang="ru-RU" altLang="bg-BG" sz="1800" b="1" dirty="0" smtClean="0">
                <a:ea typeface="Verdana" panose="020B0604030504040204" pitchFamily="34" charset="0"/>
                <a:cs typeface="Times New Roman" panose="02020603050405020304" pitchFamily="18" charset="0"/>
              </a:rPr>
              <a:t> ниво за прилагане на подхода</a:t>
            </a:r>
            <a:r>
              <a:rPr lang="bg-BG" altLang="bg-BG" sz="1800" b="1" dirty="0" smtClean="0">
                <a:ea typeface="Verdana" panose="020B0604030504040204" pitchFamily="34" charset="0"/>
                <a:cs typeface="Times New Roman" panose="02020603050405020304" pitchFamily="18" charset="0"/>
              </a:rPr>
              <a:t>: </a:t>
            </a:r>
          </a:p>
          <a:p>
            <a:pPr marL="0" indent="0" algn="just">
              <a:buFont typeface="Wingdings" pitchFamily="2" charset="2"/>
              <a:buNone/>
            </a:pPr>
            <a:endParaRPr lang="ru-RU" altLang="bg-BG" sz="1800" b="1" dirty="0" smtClean="0">
              <a:solidFill>
                <a:schemeClr val="accent6">
                  <a:lumMod val="7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ru-RU" altLang="bg-BG" sz="1800" b="1" dirty="0" err="1" smtClean="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Национално</a:t>
            </a:r>
            <a:r>
              <a:rPr lang="ru-RU" altLang="bg-BG" sz="1800" b="1" dirty="0" smtClean="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a:t>
            </a:r>
            <a:r>
              <a:rPr lang="ru-RU" altLang="bg-BG" sz="1800" b="1" dirty="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ниво:</a:t>
            </a:r>
          </a:p>
          <a:p>
            <a:pPr marL="0" indent="0" algn="just">
              <a:lnSpc>
                <a:spcPct val="114000"/>
              </a:lnSpc>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Министерски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съвет</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 ЦКЗ</a:t>
            </a:r>
          </a:p>
          <a:p>
            <a:pPr marL="0" indent="0" algn="just">
              <a:lnSpc>
                <a:spcPct val="114000"/>
              </a:lnSpc>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Управляващи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органи</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на ПРСР, ПМДР, ОПОС, ОПИК,</a:t>
            </a:r>
          </a:p>
          <a:p>
            <a:pPr marL="0" indent="0" algn="just">
              <a:lnSpc>
                <a:spcPct val="114000"/>
              </a:lnSpc>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ОПРЧР, ОПНОИР</a:t>
            </a:r>
          </a:p>
          <a:p>
            <a:pPr marL="0" indent="0" algn="just">
              <a:lnSpc>
                <a:spcPct val="114000"/>
              </a:lnSpc>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Водещ</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управляващ</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орган – УО на ПРСР</a:t>
            </a:r>
          </a:p>
          <a:p>
            <a:pPr marL="0" indent="0" algn="just">
              <a:buFont typeface="Wingdings" pitchFamily="2" charset="2"/>
              <a:buNone/>
            </a:pPr>
            <a:endParaRPr lang="ru-RU" altLang="bg-BG" sz="1800" dirty="0" smtClean="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buFont typeface="Wingdings" pitchFamily="2" charset="2"/>
              <a:buNone/>
            </a:pPr>
            <a:r>
              <a:rPr lang="ru-RU" altLang="bg-BG" sz="1800" b="1" dirty="0" err="1" smtClean="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Местно</a:t>
            </a:r>
            <a:r>
              <a:rPr lang="ru-RU" altLang="bg-BG" sz="1800" b="1" dirty="0" smtClean="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a:t>
            </a:r>
            <a:r>
              <a:rPr lang="ru-RU" altLang="bg-BG" sz="1800" b="1" dirty="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ниво: </a:t>
            </a:r>
            <a:r>
              <a:rPr lang="ru-RU" altLang="bg-BG" sz="1800" b="1" dirty="0" err="1" smtClean="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Местна</a:t>
            </a:r>
            <a:r>
              <a:rPr lang="ru-RU" altLang="bg-BG" sz="1800" b="1" dirty="0" smtClean="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a:t>
            </a:r>
            <a:r>
              <a:rPr lang="ru-RU" altLang="bg-BG" sz="1800" b="1" dirty="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инициативна </a:t>
            </a:r>
            <a:r>
              <a:rPr lang="ru-RU" altLang="bg-BG" sz="1800" b="1" dirty="0" err="1">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група</a:t>
            </a:r>
            <a:r>
              <a:rPr lang="ru-RU" altLang="bg-BG" sz="1800" b="1" dirty="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a:t>
            </a:r>
            <a:r>
              <a:rPr lang="ru-RU" altLang="bg-BG" sz="1800" b="1" dirty="0" err="1">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включваща</a:t>
            </a:r>
            <a:r>
              <a:rPr lang="ru-RU" altLang="bg-BG" sz="1800" b="1" dirty="0">
                <a:solidFill>
                  <a:schemeClr val="accent6">
                    <a:lumMod val="75000"/>
                  </a:schemeClr>
                </a:solidFill>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a:t>
            </a:r>
          </a:p>
          <a:p>
            <a:pPr marL="0" indent="0" algn="just">
              <a:lnSpc>
                <a:spcPct val="114000"/>
              </a:lnSpc>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Община /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общини</a:t>
            </a:r>
            <a:endParaRPr lang="ru-RU" altLang="bg-BG" sz="1800" dirty="0">
              <a:solidFill>
                <a:schemeClr val="accent4">
                  <a:lumMod val="65000"/>
                  <a:lumOff val="35000"/>
                </a:schemeClr>
              </a:solidFill>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Представители на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нестопанския</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сектор</a:t>
            </a:r>
          </a:p>
          <a:p>
            <a:pPr marL="0" indent="0" algn="just">
              <a:lnSpc>
                <a:spcPct val="114000"/>
              </a:lnSpc>
              <a:buFont typeface="Wingdings" pitchFamily="2" charset="2"/>
              <a:buNone/>
            </a:pP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Представители на </a:t>
            </a:r>
            <a:r>
              <a:rPr lang="ru-RU" altLang="bg-BG" sz="1800" dirty="0" err="1">
                <a:solidFill>
                  <a:schemeClr val="accent4">
                    <a:lumMod val="65000"/>
                    <a:lumOff val="35000"/>
                  </a:schemeClr>
                </a:solidFill>
                <a:ea typeface="Verdana" panose="020B0604030504040204" pitchFamily="34" charset="0"/>
                <a:cs typeface="Times New Roman" panose="02020603050405020304" pitchFamily="18" charset="0"/>
              </a:rPr>
              <a:t>стопанския</a:t>
            </a:r>
            <a:r>
              <a:rPr lang="ru-RU" altLang="bg-BG" sz="1800" dirty="0">
                <a:solidFill>
                  <a:schemeClr val="accent4">
                    <a:lumMod val="65000"/>
                    <a:lumOff val="35000"/>
                  </a:schemeClr>
                </a:solidFill>
                <a:ea typeface="Verdana" panose="020B0604030504040204" pitchFamily="34" charset="0"/>
                <a:cs typeface="Times New Roman" panose="02020603050405020304" pitchFamily="18" charset="0"/>
              </a:rPr>
              <a:t> сектор</a:t>
            </a:r>
            <a:endParaRPr lang="en-US" altLang="bg-BG" sz="1800" dirty="0">
              <a:solidFill>
                <a:schemeClr val="accent4">
                  <a:lumMod val="65000"/>
                  <a:lumOff val="35000"/>
                </a:schemeClr>
              </a:solidFill>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2744408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3" name="Правоъгълник 12"/>
          <p:cNvSpPr/>
          <p:nvPr/>
        </p:nvSpPr>
        <p:spPr>
          <a:xfrm>
            <a:off x="128903" y="1737026"/>
            <a:ext cx="8904120"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ЗАДЪЛЖЕНИЯ НА МИГ ПРИ ПРИЛАГАНЕ НА ПОДХОДА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4" name="Правоъгълник 13"/>
          <p:cNvSpPr/>
          <p:nvPr/>
        </p:nvSpPr>
        <p:spPr>
          <a:xfrm>
            <a:off x="164877" y="2198691"/>
            <a:ext cx="8752276" cy="3988912"/>
          </a:xfrm>
          <a:prstGeom prst="rect">
            <a:avLst/>
          </a:prstGeom>
        </p:spPr>
        <p:txBody>
          <a:bodyPr wrap="square">
            <a:spAutoFit/>
          </a:bodyPr>
          <a:lstStyle/>
          <a:p>
            <a:pPr marL="0" indent="0" algn="just">
              <a:buFont typeface="Wingdings" pitchFamily="2" charset="2"/>
              <a:buNone/>
            </a:pPr>
            <a:r>
              <a:rPr lang="ru-RU" altLang="bg-BG" sz="1600" b="1" dirty="0" err="1">
                <a:ea typeface="Verdana" panose="020B0604030504040204" pitchFamily="34" charset="0"/>
                <a:cs typeface="Times New Roman" panose="02020603050405020304" pitchFamily="18" charset="0"/>
              </a:rPr>
              <a:t>Съгласно</a:t>
            </a:r>
            <a:r>
              <a:rPr lang="ru-RU" altLang="bg-BG" sz="1600" b="1" dirty="0">
                <a:ea typeface="Verdana" panose="020B0604030504040204" pitchFamily="34" charset="0"/>
                <a:cs typeface="Times New Roman" panose="02020603050405020304" pitchFamily="18" charset="0"/>
              </a:rPr>
              <a:t> чл. 34</a:t>
            </a:r>
            <a:r>
              <a:rPr lang="ru-RU" altLang="bg-BG" sz="1600" b="1" dirty="0" smtClean="0">
                <a:ea typeface="Verdana" panose="020B0604030504040204" pitchFamily="34" charset="0"/>
                <a:cs typeface="Times New Roman" panose="02020603050405020304" pitchFamily="18" charset="0"/>
              </a:rPr>
              <a:t>, §3 </a:t>
            </a:r>
            <a:r>
              <a:rPr lang="ru-RU" altLang="bg-BG" sz="1600" b="1" dirty="0">
                <a:ea typeface="Verdana" panose="020B0604030504040204" pitchFamily="34" charset="0"/>
                <a:cs typeface="Times New Roman" panose="02020603050405020304" pitchFamily="18" charset="0"/>
              </a:rPr>
              <a:t>от Регламент </a:t>
            </a:r>
            <a:r>
              <a:rPr lang="ru-RU" altLang="bg-BG" sz="1600" b="1" dirty="0" smtClean="0">
                <a:ea typeface="Verdana" panose="020B0604030504040204" pitchFamily="34" charset="0"/>
                <a:cs typeface="Times New Roman" panose="02020603050405020304" pitchFamily="18" charset="0"/>
              </a:rPr>
              <a:t>№1303/2013 </a:t>
            </a:r>
            <a:r>
              <a:rPr lang="ru-RU" altLang="bg-BG" sz="1600" b="1" dirty="0">
                <a:ea typeface="Verdana" panose="020B0604030504040204" pitchFamily="34" charset="0"/>
                <a:cs typeface="Times New Roman" panose="02020603050405020304" pitchFamily="18" charset="0"/>
              </a:rPr>
              <a:t>г. МИГ </a:t>
            </a:r>
            <a:r>
              <a:rPr lang="ru-RU" altLang="bg-BG" sz="1600" b="1" dirty="0" smtClean="0">
                <a:ea typeface="Verdana" panose="020B0604030504040204" pitchFamily="34" charset="0"/>
                <a:cs typeface="Times New Roman" panose="02020603050405020304" pitchFamily="18" charset="0"/>
              </a:rPr>
              <a:t>има </a:t>
            </a:r>
            <a:r>
              <a:rPr lang="ru-RU" altLang="bg-BG" sz="1600" b="1" dirty="0" err="1">
                <a:ea typeface="Verdana" panose="020B0604030504040204" pitchFamily="34" charset="0"/>
                <a:cs typeface="Times New Roman" panose="02020603050405020304" pitchFamily="18" charset="0"/>
              </a:rPr>
              <a:t>следните</a:t>
            </a:r>
            <a:r>
              <a:rPr lang="ru-RU" altLang="bg-BG" sz="1600" b="1" dirty="0">
                <a:ea typeface="Verdana" panose="020B0604030504040204" pitchFamily="34" charset="0"/>
                <a:cs typeface="Times New Roman" panose="02020603050405020304" pitchFamily="18" charset="0"/>
              </a:rPr>
              <a:t> задачи</a:t>
            </a:r>
            <a:r>
              <a:rPr lang="ru-RU" altLang="bg-BG" sz="1600" b="1" dirty="0" smtClean="0">
                <a:ea typeface="Verdana" panose="020B0604030504040204" pitchFamily="34" charset="0"/>
                <a:cs typeface="Times New Roman" panose="02020603050405020304" pitchFamily="18" charset="0"/>
              </a:rPr>
              <a:t>:</a:t>
            </a:r>
          </a:p>
          <a:p>
            <a:pPr marL="0" indent="0" algn="just">
              <a:buFont typeface="Wingdings" pitchFamily="2" charset="2"/>
              <a:buNone/>
            </a:pPr>
            <a:endParaRPr lang="ru-RU" altLang="bg-BG" sz="1600" b="1" dirty="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800" dirty="0" smtClean="0">
                <a:ea typeface="Verdana" panose="020B0604030504040204" pitchFamily="34" charset="0"/>
                <a:cs typeface="Times New Roman" panose="02020603050405020304" pitchFamily="18" charset="0"/>
              </a:rPr>
              <a:t>1. </a:t>
            </a:r>
            <a:r>
              <a:rPr lang="ru-RU" altLang="bg-BG" sz="1800" dirty="0" err="1" smtClean="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Изграждане</a:t>
            </a:r>
            <a:r>
              <a:rPr lang="ru-RU" altLang="bg-BG" sz="1800" dirty="0" smtClean="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на </a:t>
            </a:r>
            <a:r>
              <a:rPr lang="ru-RU" altLang="bg-BG" sz="1800" dirty="0" err="1">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капацитета</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на </a:t>
            </a:r>
            <a:r>
              <a:rPr lang="ru-RU" altLang="bg-BG" sz="1800" dirty="0" err="1">
                <a:ea typeface="Verdana" panose="020B0604030504040204" pitchFamily="34" charset="0"/>
                <a:cs typeface="Times New Roman" panose="02020603050405020304" pitchFamily="18" charset="0"/>
              </a:rPr>
              <a:t>местните</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участници</a:t>
            </a:r>
            <a:r>
              <a:rPr lang="ru-RU" altLang="bg-BG" sz="1800" dirty="0">
                <a:ea typeface="Verdana" panose="020B0604030504040204" pitchFamily="34" charset="0"/>
                <a:cs typeface="Times New Roman" panose="02020603050405020304" pitchFamily="18" charset="0"/>
              </a:rPr>
              <a:t> за </a:t>
            </a:r>
            <a:r>
              <a:rPr lang="ru-RU" altLang="bg-BG" sz="1800" dirty="0" err="1">
                <a:ea typeface="Verdana" panose="020B0604030504040204" pitchFamily="34" charset="0"/>
                <a:cs typeface="Times New Roman" panose="02020603050405020304" pitchFamily="18" charset="0"/>
              </a:rPr>
              <a:t>разработване</a:t>
            </a:r>
            <a:r>
              <a:rPr lang="ru-RU" altLang="bg-BG" sz="1800" dirty="0">
                <a:ea typeface="Verdana" panose="020B0604030504040204" pitchFamily="34" charset="0"/>
                <a:cs typeface="Times New Roman" panose="02020603050405020304" pitchFamily="18" charset="0"/>
              </a:rPr>
              <a:t> и изпълнение на операции, </a:t>
            </a:r>
            <a:r>
              <a:rPr lang="ru-RU" altLang="bg-BG" sz="1800" dirty="0" err="1">
                <a:ea typeface="Verdana" panose="020B0604030504040204" pitchFamily="34" charset="0"/>
                <a:cs typeface="Times New Roman" panose="02020603050405020304" pitchFamily="18" charset="0"/>
              </a:rPr>
              <a:t>включително</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поощряване</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способностите</a:t>
            </a:r>
            <a:r>
              <a:rPr lang="ru-RU" altLang="bg-BG" sz="1800" dirty="0">
                <a:ea typeface="Verdana" panose="020B0604030504040204" pitchFamily="34" charset="0"/>
                <a:cs typeface="Times New Roman" panose="02020603050405020304" pitchFamily="18" charset="0"/>
              </a:rPr>
              <a:t> им за управление на проекти;</a:t>
            </a:r>
          </a:p>
          <a:p>
            <a:pPr marL="0" indent="0" algn="just">
              <a:lnSpc>
                <a:spcPct val="114000"/>
              </a:lnSpc>
              <a:buFont typeface="Wingdings" pitchFamily="2" charset="2"/>
              <a:buNone/>
            </a:pPr>
            <a:r>
              <a:rPr lang="ru-RU" altLang="bg-BG" sz="1800" dirty="0">
                <a:ea typeface="Verdana" panose="020B0604030504040204" pitchFamily="34" charset="0"/>
                <a:cs typeface="Times New Roman" panose="02020603050405020304" pitchFamily="18" charset="0"/>
              </a:rPr>
              <a:t>2. </a:t>
            </a:r>
            <a:r>
              <a:rPr lang="ru-RU" altLang="bg-BG" sz="1800" dirty="0" err="1" smtClean="0">
                <a:ea typeface="Verdana" panose="020B0604030504040204" pitchFamily="34" charset="0"/>
                <a:cs typeface="Times New Roman" panose="02020603050405020304" pitchFamily="18" charset="0"/>
              </a:rPr>
              <a:t>Определяне</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на </a:t>
            </a:r>
            <a:r>
              <a:rPr lang="ru-RU" altLang="bg-BG" sz="1800" dirty="0" err="1">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недискриминационна</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и</a:t>
            </a:r>
            <a:r>
              <a:rPr lang="ru-RU" altLang="bg-BG" sz="1800" dirty="0">
                <a:ea typeface="Verdana" panose="020B0604030504040204" pitchFamily="34" charset="0"/>
                <a:cs typeface="Times New Roman" panose="02020603050405020304" pitchFamily="18" charset="0"/>
              </a:rPr>
              <a:t> </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прозрачна процедура за подбор </a:t>
            </a:r>
            <a:r>
              <a:rPr lang="ru-RU" altLang="bg-BG" sz="1800" dirty="0">
                <a:ea typeface="Verdana" panose="020B0604030504040204" pitchFamily="34" charset="0"/>
                <a:cs typeface="Times New Roman" panose="02020603050405020304" pitchFamily="18" charset="0"/>
              </a:rPr>
              <a:t>и </a:t>
            </a:r>
            <a:r>
              <a:rPr lang="ru-RU" altLang="bg-BG" sz="1800" dirty="0" err="1">
                <a:ea typeface="Verdana" panose="020B0604030504040204" pitchFamily="34" charset="0"/>
                <a:cs typeface="Times New Roman" panose="02020603050405020304" pitchFamily="18" charset="0"/>
              </a:rPr>
              <a:t>обективни</a:t>
            </a:r>
            <a:r>
              <a:rPr lang="ru-RU" altLang="bg-BG" sz="1800" dirty="0">
                <a:ea typeface="Verdana" panose="020B0604030504040204" pitchFamily="34" charset="0"/>
                <a:cs typeface="Times New Roman" panose="02020603050405020304" pitchFamily="18" charset="0"/>
              </a:rPr>
              <a:t> критерии за подбор </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на операции</a:t>
            </a:r>
            <a:r>
              <a:rPr lang="ru-RU" altLang="bg-BG" sz="1800" dirty="0">
                <a:ea typeface="Verdana" panose="020B0604030504040204" pitchFamily="34" charset="0"/>
                <a:cs typeface="Times New Roman" panose="02020603050405020304" pitchFamily="18" charset="0"/>
              </a:rPr>
              <a:t>, които </a:t>
            </a:r>
            <a:r>
              <a:rPr lang="ru-RU" altLang="bg-BG" sz="1800" dirty="0" err="1">
                <a:ea typeface="Verdana" panose="020B0604030504040204" pitchFamily="34" charset="0"/>
                <a:cs typeface="Times New Roman" panose="02020603050405020304" pitchFamily="18" charset="0"/>
              </a:rPr>
              <a:t>избягват</a:t>
            </a:r>
            <a:r>
              <a:rPr lang="ru-RU" altLang="bg-BG" sz="1800" dirty="0">
                <a:ea typeface="Verdana" panose="020B0604030504040204" pitchFamily="34" charset="0"/>
                <a:cs typeface="Times New Roman" panose="02020603050405020304" pitchFamily="18" charset="0"/>
              </a:rPr>
              <a:t> конфликта на </a:t>
            </a:r>
            <a:r>
              <a:rPr lang="ru-RU" altLang="bg-BG" sz="1800" dirty="0" err="1">
                <a:ea typeface="Verdana" panose="020B0604030504040204" pitchFamily="34" charset="0"/>
                <a:cs typeface="Times New Roman" panose="02020603050405020304" pitchFamily="18" charset="0"/>
              </a:rPr>
              <a:t>интереси</a:t>
            </a:r>
            <a:r>
              <a:rPr lang="ru-RU" altLang="bg-BG" sz="1800" dirty="0">
                <a:ea typeface="Verdana" panose="020B0604030504040204" pitchFamily="34" charset="0"/>
                <a:cs typeface="Times New Roman" panose="02020603050405020304" pitchFamily="18" charset="0"/>
              </a:rPr>
              <a:t>, които </a:t>
            </a:r>
            <a:r>
              <a:rPr lang="ru-RU" altLang="bg-BG" sz="1800" dirty="0" err="1">
                <a:ea typeface="Verdana" panose="020B0604030504040204" pitchFamily="34" charset="0"/>
                <a:cs typeface="Times New Roman" panose="02020603050405020304" pitchFamily="18" charset="0"/>
              </a:rPr>
              <a:t>гарантират</a:t>
            </a:r>
            <a:r>
              <a:rPr lang="ru-RU" altLang="bg-BG" sz="1800" dirty="0">
                <a:ea typeface="Verdana" panose="020B0604030504040204" pitchFamily="34" charset="0"/>
                <a:cs typeface="Times New Roman" panose="02020603050405020304" pitchFamily="18" charset="0"/>
              </a:rPr>
              <a:t>, че </a:t>
            </a:r>
            <a:r>
              <a:rPr lang="ru-RU" altLang="bg-BG" sz="1800" dirty="0" err="1">
                <a:ea typeface="Verdana" panose="020B0604030504040204" pitchFamily="34" charset="0"/>
                <a:cs typeface="Times New Roman" panose="02020603050405020304" pitchFamily="18" charset="0"/>
              </a:rPr>
              <a:t>поне</a:t>
            </a:r>
            <a:r>
              <a:rPr lang="ru-RU" altLang="bg-BG" sz="1800" dirty="0">
                <a:ea typeface="Verdana" panose="020B0604030504040204" pitchFamily="34" charset="0"/>
                <a:cs typeface="Times New Roman" panose="02020603050405020304" pitchFamily="18" charset="0"/>
              </a:rPr>
              <a:t> 50 % от </a:t>
            </a:r>
            <a:r>
              <a:rPr lang="ru-RU" altLang="bg-BG" sz="1800" dirty="0" err="1">
                <a:ea typeface="Verdana" panose="020B0604030504040204" pitchFamily="34" charset="0"/>
                <a:cs typeface="Times New Roman" panose="02020603050405020304" pitchFamily="18" charset="0"/>
              </a:rPr>
              <a:t>гласовете</a:t>
            </a:r>
            <a:r>
              <a:rPr lang="ru-RU" altLang="bg-BG" sz="1800" dirty="0">
                <a:ea typeface="Verdana" panose="020B0604030504040204" pitchFamily="34" charset="0"/>
                <a:cs typeface="Times New Roman" panose="02020603050405020304" pitchFamily="18" charset="0"/>
              </a:rPr>
              <a:t> при решения за подбор са </a:t>
            </a:r>
            <a:r>
              <a:rPr lang="ru-RU" altLang="bg-BG" sz="1800" dirty="0" err="1">
                <a:ea typeface="Verdana" panose="020B0604030504040204" pitchFamily="34" charset="0"/>
                <a:cs typeface="Times New Roman" panose="02020603050405020304" pitchFamily="18" charset="0"/>
              </a:rPr>
              <a:t>дадени</a:t>
            </a:r>
            <a:r>
              <a:rPr lang="ru-RU" altLang="bg-BG" sz="1800" dirty="0">
                <a:ea typeface="Verdana" panose="020B0604030504040204" pitchFamily="34" charset="0"/>
                <a:cs typeface="Times New Roman" panose="02020603050405020304" pitchFamily="18" charset="0"/>
              </a:rPr>
              <a:t> от </a:t>
            </a:r>
            <a:r>
              <a:rPr lang="ru-RU" altLang="bg-BG" sz="1800" dirty="0" err="1">
                <a:ea typeface="Verdana" panose="020B0604030504040204" pitchFamily="34" charset="0"/>
                <a:cs typeface="Times New Roman" panose="02020603050405020304" pitchFamily="18" charset="0"/>
              </a:rPr>
              <a:t>партньори</a:t>
            </a:r>
            <a:r>
              <a:rPr lang="ru-RU" altLang="bg-BG" sz="1800" dirty="0">
                <a:ea typeface="Verdana" panose="020B0604030504040204" pitchFamily="34" charset="0"/>
                <a:cs typeface="Times New Roman" panose="02020603050405020304" pitchFamily="18" charset="0"/>
              </a:rPr>
              <a:t>, които не са публични </a:t>
            </a:r>
            <a:r>
              <a:rPr lang="ru-RU" altLang="bg-BG" sz="1800" dirty="0" err="1">
                <a:ea typeface="Verdana" panose="020B0604030504040204" pitchFamily="34" charset="0"/>
                <a:cs typeface="Times New Roman" panose="02020603050405020304" pitchFamily="18" charset="0"/>
              </a:rPr>
              <a:t>органи</a:t>
            </a:r>
            <a:r>
              <a:rPr lang="ru-RU" altLang="bg-BG" sz="1800" dirty="0">
                <a:ea typeface="Verdana" panose="020B0604030504040204" pitchFamily="34" charset="0"/>
                <a:cs typeface="Times New Roman" panose="02020603050405020304" pitchFamily="18" charset="0"/>
              </a:rPr>
              <a:t>, и </a:t>
            </a:r>
            <a:r>
              <a:rPr lang="ru-RU" altLang="bg-BG" sz="1800" dirty="0" err="1">
                <a:ea typeface="Verdana" panose="020B0604030504040204" pitchFamily="34" charset="0"/>
                <a:cs typeface="Times New Roman" panose="02020603050405020304" pitchFamily="18" charset="0"/>
              </a:rPr>
              <a:t>предвиждат</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възможност</a:t>
            </a:r>
            <a:r>
              <a:rPr lang="ru-RU" altLang="bg-BG" sz="1800" dirty="0">
                <a:ea typeface="Verdana" panose="020B0604030504040204" pitchFamily="34" charset="0"/>
                <a:cs typeface="Times New Roman" panose="02020603050405020304" pitchFamily="18" charset="0"/>
              </a:rPr>
              <a:t> за подбор чрез </a:t>
            </a:r>
            <a:r>
              <a:rPr lang="ru-RU" altLang="bg-BG" sz="1800" dirty="0" err="1">
                <a:ea typeface="Verdana" panose="020B0604030504040204" pitchFamily="34" charset="0"/>
                <a:cs typeface="Times New Roman" panose="02020603050405020304" pitchFamily="18" charset="0"/>
              </a:rPr>
              <a:t>писмена</a:t>
            </a:r>
            <a:r>
              <a:rPr lang="ru-RU" altLang="bg-BG" sz="1800" dirty="0">
                <a:ea typeface="Verdana" panose="020B0604030504040204" pitchFamily="34" charset="0"/>
                <a:cs typeface="Times New Roman" panose="02020603050405020304" pitchFamily="18" charset="0"/>
              </a:rPr>
              <a:t> процедура;</a:t>
            </a:r>
          </a:p>
          <a:p>
            <a:pPr marL="0" indent="0" algn="just">
              <a:lnSpc>
                <a:spcPct val="114000"/>
              </a:lnSpc>
              <a:buFont typeface="Wingdings" pitchFamily="2" charset="2"/>
              <a:buNone/>
            </a:pPr>
            <a:r>
              <a:rPr lang="ru-RU" altLang="bg-BG" sz="1800" dirty="0">
                <a:ea typeface="Verdana" panose="020B0604030504040204" pitchFamily="34" charset="0"/>
                <a:cs typeface="Times New Roman" panose="02020603050405020304" pitchFamily="18" charset="0"/>
              </a:rPr>
              <a:t>3. </a:t>
            </a:r>
            <a:r>
              <a:rPr lang="ru-RU" altLang="bg-BG" sz="1800" dirty="0" err="1" smtClean="0">
                <a:ea typeface="Verdana" panose="020B0604030504040204" pitchFamily="34" charset="0"/>
                <a:cs typeface="Times New Roman" panose="02020603050405020304" pitchFamily="18" charset="0"/>
              </a:rPr>
              <a:t>Гарантиране</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на </a:t>
            </a:r>
            <a:r>
              <a:rPr lang="ru-RU" altLang="bg-BG" sz="1800" dirty="0" err="1">
                <a:ea typeface="Verdana" panose="020B0604030504040204" pitchFamily="34" charset="0"/>
                <a:cs typeface="Times New Roman" panose="02020603050405020304" pitchFamily="18" charset="0"/>
              </a:rPr>
              <a:t>съгласуваност</a:t>
            </a:r>
            <a:r>
              <a:rPr lang="ru-RU" altLang="bg-BG" sz="1800" dirty="0">
                <a:ea typeface="Verdana" panose="020B0604030504040204" pitchFamily="34" charset="0"/>
                <a:cs typeface="Times New Roman" panose="02020603050405020304" pitchFamily="18" charset="0"/>
              </a:rPr>
              <a:t> със </a:t>
            </a:r>
            <a:r>
              <a:rPr lang="ru-RU" altLang="bg-BG" sz="1800" dirty="0" err="1">
                <a:ea typeface="Verdana" panose="020B0604030504040204" pitchFamily="34" charset="0"/>
                <a:cs typeface="Times New Roman" panose="02020603050405020304" pitchFamily="18" charset="0"/>
              </a:rPr>
              <a:t>стратегията</a:t>
            </a:r>
            <a:r>
              <a:rPr lang="ru-RU" altLang="bg-BG" sz="1800" dirty="0">
                <a:ea typeface="Verdana" panose="020B0604030504040204" pitchFamily="34" charset="0"/>
                <a:cs typeface="Times New Roman" panose="02020603050405020304" pitchFamily="18" charset="0"/>
              </a:rPr>
              <a:t> за ВОМР при </a:t>
            </a:r>
            <a:r>
              <a:rPr lang="ru-RU" altLang="bg-BG" sz="1800" dirty="0" err="1">
                <a:ea typeface="Verdana" panose="020B0604030504040204" pitchFamily="34" charset="0"/>
                <a:cs typeface="Times New Roman" panose="02020603050405020304" pitchFamily="18" charset="0"/>
              </a:rPr>
              <a:t>избора</a:t>
            </a:r>
            <a:r>
              <a:rPr lang="ru-RU" altLang="bg-BG" sz="1800" dirty="0">
                <a:ea typeface="Verdana" panose="020B0604030504040204" pitchFamily="34" charset="0"/>
                <a:cs typeface="Times New Roman" panose="02020603050405020304" pitchFamily="18" charset="0"/>
              </a:rPr>
              <a:t> </a:t>
            </a:r>
            <a:r>
              <a:rPr lang="ru-RU" altLang="bg-BG" sz="1800" dirty="0" smtClean="0">
                <a:ea typeface="Verdana" panose="020B0604030504040204" pitchFamily="34" charset="0"/>
                <a:cs typeface="Times New Roman" panose="02020603050405020304" pitchFamily="18" charset="0"/>
              </a:rPr>
              <a:t>на операции</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като</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тези</a:t>
            </a:r>
            <a:r>
              <a:rPr lang="ru-RU" altLang="bg-BG" sz="1800" dirty="0">
                <a:ea typeface="Verdana" panose="020B0604030504040204" pitchFamily="34" charset="0"/>
                <a:cs typeface="Times New Roman" panose="02020603050405020304" pitchFamily="18" charset="0"/>
              </a:rPr>
              <a:t> операции се </a:t>
            </a:r>
            <a:r>
              <a:rPr lang="ru-RU" altLang="bg-BG" sz="1800" dirty="0" err="1">
                <a:ea typeface="Verdana" panose="020B0604030504040204" pitchFamily="34" charset="0"/>
                <a:cs typeface="Times New Roman" panose="02020603050405020304" pitchFamily="18" charset="0"/>
              </a:rPr>
              <a:t>приоритизират</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според</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техния</a:t>
            </a:r>
            <a:r>
              <a:rPr lang="ru-RU" altLang="bg-BG" sz="1800" dirty="0">
                <a:ea typeface="Verdana" panose="020B0604030504040204" pitchFamily="34" charset="0"/>
                <a:cs typeface="Times New Roman" panose="02020603050405020304" pitchFamily="18" charset="0"/>
              </a:rPr>
              <a:t> принос за </a:t>
            </a:r>
            <a:r>
              <a:rPr lang="ru-RU" altLang="bg-BG" sz="1800" dirty="0" err="1">
                <a:ea typeface="Verdana" panose="020B0604030504040204" pitchFamily="34" charset="0"/>
                <a:cs typeface="Times New Roman" panose="02020603050405020304" pitchFamily="18" charset="0"/>
              </a:rPr>
              <a:t>постигане</a:t>
            </a:r>
            <a:r>
              <a:rPr lang="ru-RU" altLang="bg-BG" sz="1800" dirty="0">
                <a:ea typeface="Verdana" panose="020B0604030504040204" pitchFamily="34" charset="0"/>
                <a:cs typeface="Times New Roman" panose="02020603050405020304" pitchFamily="18" charset="0"/>
              </a:rPr>
              <a:t> на  целите на </a:t>
            </a:r>
            <a:r>
              <a:rPr lang="ru-RU" altLang="bg-BG" sz="1800" dirty="0" err="1">
                <a:ea typeface="Verdana" panose="020B0604030504040204" pitchFamily="34" charset="0"/>
                <a:cs typeface="Times New Roman" panose="02020603050405020304" pitchFamily="18" charset="0"/>
              </a:rPr>
              <a:t>тази</a:t>
            </a:r>
            <a:r>
              <a:rPr lang="ru-RU" altLang="bg-BG" sz="1800" dirty="0">
                <a:ea typeface="Verdana" panose="020B0604030504040204" pitchFamily="34" charset="0"/>
                <a:cs typeface="Times New Roman" panose="02020603050405020304" pitchFamily="18" charset="0"/>
              </a:rPr>
              <a:t> стратегия; </a:t>
            </a:r>
            <a:endParaRPr lang="ru-RU" altLang="bg-BG" sz="1800" dirty="0" smtClean="0">
              <a:ea typeface="Verdana" panose="020B0604030504040204" pitchFamily="34" charset="0"/>
              <a:cs typeface="Times New Roman" panose="02020603050405020304" pitchFamily="18" charset="0"/>
            </a:endParaRPr>
          </a:p>
          <a:p>
            <a:pPr marL="0" indent="0" algn="just">
              <a:buFont typeface="Wingdings" pitchFamily="2" charset="2"/>
              <a:buNone/>
            </a:pPr>
            <a:endParaRPr lang="ru-RU" altLang="bg-BG" sz="1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985061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3" name="Правоъгълник 12"/>
          <p:cNvSpPr/>
          <p:nvPr/>
        </p:nvSpPr>
        <p:spPr>
          <a:xfrm>
            <a:off x="128903" y="1737026"/>
            <a:ext cx="8904120"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ЗАДЪЛЖЕНИЯ НА МИГ ПРИ ПРИЛАГАНЕ НА ПОДХОДА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2" name="Правоъгълник 11"/>
          <p:cNvSpPr/>
          <p:nvPr/>
        </p:nvSpPr>
        <p:spPr>
          <a:xfrm>
            <a:off x="251520" y="2348879"/>
            <a:ext cx="8625847" cy="2864887"/>
          </a:xfrm>
          <a:prstGeom prst="rect">
            <a:avLst/>
          </a:prstGeom>
        </p:spPr>
        <p:txBody>
          <a:bodyPr wrap="square">
            <a:spAutoFit/>
          </a:bodyPr>
          <a:lstStyle/>
          <a:p>
            <a:pPr marL="0" indent="0" algn="just">
              <a:lnSpc>
                <a:spcPct val="114000"/>
              </a:lnSpc>
              <a:buFont typeface="Wingdings" pitchFamily="2" charset="2"/>
              <a:buNone/>
            </a:pPr>
            <a:r>
              <a:rPr lang="ru-RU" altLang="bg-BG" sz="1800" dirty="0">
                <a:ea typeface="Verdana" panose="020B0604030504040204" pitchFamily="34" charset="0"/>
                <a:cs typeface="Times New Roman" panose="02020603050405020304" pitchFamily="18" charset="0"/>
              </a:rPr>
              <a:t>4. </a:t>
            </a:r>
            <a:r>
              <a:rPr lang="ru-RU" altLang="bg-BG" sz="1800" dirty="0" err="1">
                <a:ea typeface="Verdana" panose="020B0604030504040204" pitchFamily="34" charset="0"/>
                <a:cs typeface="Times New Roman" panose="02020603050405020304" pitchFamily="18" charset="0"/>
              </a:rPr>
              <a:t>Разработване</a:t>
            </a:r>
            <a:r>
              <a:rPr lang="ru-RU" altLang="bg-BG" sz="1800" dirty="0">
                <a:ea typeface="Verdana" panose="020B0604030504040204" pitchFamily="34" charset="0"/>
                <a:cs typeface="Times New Roman" panose="02020603050405020304" pitchFamily="18" charset="0"/>
              </a:rPr>
              <a:t> и </a:t>
            </a:r>
            <a:r>
              <a:rPr lang="ru-RU" altLang="bg-BG" sz="1800" dirty="0" err="1">
                <a:ea typeface="Verdana" panose="020B0604030504040204" pitchFamily="34" charset="0"/>
                <a:cs typeface="Times New Roman" panose="02020603050405020304" pitchFamily="18" charset="0"/>
              </a:rPr>
              <a:t>публикуване</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покани</a:t>
            </a:r>
            <a:r>
              <a:rPr lang="ru-RU" altLang="bg-BG" sz="1800" dirty="0">
                <a:ea typeface="Verdana" panose="020B0604030504040204" pitchFamily="34" charset="0"/>
                <a:cs typeface="Times New Roman" panose="02020603050405020304" pitchFamily="18" charset="0"/>
              </a:rPr>
              <a:t> за предложения или </a:t>
            </a:r>
            <a:r>
              <a:rPr lang="ru-RU" altLang="bg-BG" sz="1800" dirty="0" err="1">
                <a:ea typeface="Verdana" panose="020B0604030504040204" pitchFamily="34" charset="0"/>
                <a:cs typeface="Times New Roman" panose="02020603050405020304" pitchFamily="18" charset="0"/>
              </a:rPr>
              <a:t>текуща</a:t>
            </a:r>
            <a:r>
              <a:rPr lang="ru-RU" altLang="bg-BG" sz="1800" dirty="0">
                <a:ea typeface="Verdana" panose="020B0604030504040204" pitchFamily="34" charset="0"/>
                <a:cs typeface="Times New Roman" panose="02020603050405020304" pitchFamily="18" charset="0"/>
              </a:rPr>
              <a:t> процедура за </a:t>
            </a:r>
            <a:r>
              <a:rPr lang="ru-RU" altLang="bg-BG" sz="1800" dirty="0" err="1">
                <a:ea typeface="Verdana" panose="020B0604030504040204" pitchFamily="34" charset="0"/>
                <a:cs typeface="Times New Roman" panose="02020603050405020304" pitchFamily="18" charset="0"/>
              </a:rPr>
              <a:t>подаване</a:t>
            </a:r>
            <a:r>
              <a:rPr lang="ru-RU" altLang="bg-BG" sz="1800" dirty="0">
                <a:ea typeface="Verdana" panose="020B0604030504040204" pitchFamily="34" charset="0"/>
                <a:cs typeface="Times New Roman" panose="02020603050405020304" pitchFamily="18" charset="0"/>
              </a:rPr>
              <a:t> на проекти, </a:t>
            </a:r>
            <a:r>
              <a:rPr lang="ru-RU" altLang="bg-BG" sz="1800" dirty="0" err="1">
                <a:ea typeface="Verdana" panose="020B0604030504040204" pitchFamily="34" charset="0"/>
                <a:cs typeface="Times New Roman" panose="02020603050405020304" pitchFamily="18" charset="0"/>
              </a:rPr>
              <a:t>включително</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определяне</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критериите</a:t>
            </a:r>
            <a:r>
              <a:rPr lang="ru-RU" altLang="bg-BG" sz="1800" dirty="0">
                <a:ea typeface="Verdana" panose="020B0604030504040204" pitchFamily="34" charset="0"/>
                <a:cs typeface="Times New Roman" panose="02020603050405020304" pitchFamily="18" charset="0"/>
              </a:rPr>
              <a:t> за подбор;</a:t>
            </a:r>
          </a:p>
          <a:p>
            <a:pPr marL="0" indent="0" algn="just">
              <a:lnSpc>
                <a:spcPct val="114000"/>
              </a:lnSpc>
              <a:buFont typeface="Wingdings" pitchFamily="2" charset="2"/>
              <a:buNone/>
            </a:pPr>
            <a:r>
              <a:rPr lang="ru-RU" altLang="bg-BG" sz="1800" dirty="0">
                <a:ea typeface="Verdana" panose="020B0604030504040204" pitchFamily="34" charset="0"/>
                <a:cs typeface="Times New Roman" panose="02020603050405020304" pitchFamily="18" charset="0"/>
              </a:rPr>
              <a:t>5. </a:t>
            </a:r>
            <a:r>
              <a:rPr lang="ru-RU" altLang="bg-BG" sz="1800" dirty="0" err="1">
                <a:ea typeface="Verdana" panose="020B0604030504040204" pitchFamily="34" charset="0"/>
                <a:cs typeface="Times New Roman" panose="02020603050405020304" pitchFamily="18" charset="0"/>
              </a:rPr>
              <a:t>Получаване</a:t>
            </a:r>
            <a:r>
              <a:rPr lang="ru-RU" altLang="bg-BG" sz="1800" dirty="0">
                <a:ea typeface="Verdana" panose="020B0604030504040204" pitchFamily="34" charset="0"/>
                <a:cs typeface="Times New Roman" panose="02020603050405020304" pitchFamily="18" charset="0"/>
              </a:rPr>
              <a:t> и </a:t>
            </a:r>
            <a:r>
              <a:rPr lang="ru-RU" altLang="bg-BG" sz="1800" dirty="0" err="1">
                <a:ea typeface="Verdana" panose="020B0604030504040204" pitchFamily="34" charset="0"/>
                <a:cs typeface="Times New Roman" panose="02020603050405020304" pitchFamily="18" charset="0"/>
              </a:rPr>
              <a:t>оценяване</a:t>
            </a:r>
            <a:r>
              <a:rPr lang="ru-RU" altLang="bg-BG" sz="1800" dirty="0">
                <a:ea typeface="Verdana" panose="020B0604030504040204" pitchFamily="34" charset="0"/>
                <a:cs typeface="Times New Roman" panose="02020603050405020304" pitchFamily="18" charset="0"/>
              </a:rPr>
              <a:t> на заявления за подкрепа; </a:t>
            </a:r>
          </a:p>
          <a:p>
            <a:pPr marL="0" indent="0" algn="just">
              <a:lnSpc>
                <a:spcPct val="114000"/>
              </a:lnSpc>
              <a:buFont typeface="Wingdings" pitchFamily="2" charset="2"/>
              <a:buNone/>
            </a:pPr>
            <a:r>
              <a:rPr lang="ru-RU" altLang="bg-BG" sz="1800" dirty="0" smtClean="0">
                <a:ea typeface="Verdana" panose="020B0604030504040204" pitchFamily="34" charset="0"/>
                <a:cs typeface="Times New Roman" panose="02020603050405020304" pitchFamily="18" charset="0"/>
              </a:rPr>
              <a:t>6. </a:t>
            </a:r>
            <a:r>
              <a:rPr lang="ru-RU" altLang="bg-BG" sz="1800" dirty="0" err="1" smtClean="0">
                <a:ea typeface="Verdana" panose="020B0604030504040204" pitchFamily="34" charset="0"/>
                <a:cs typeface="Times New Roman" panose="02020603050405020304" pitchFamily="18" charset="0"/>
              </a:rPr>
              <a:t>Избор</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на операции и </a:t>
            </a:r>
            <a:r>
              <a:rPr lang="ru-RU" altLang="bg-BG" sz="1800" dirty="0" err="1">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определяне</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на размера на </a:t>
            </a:r>
            <a:r>
              <a:rPr lang="ru-RU" altLang="bg-BG" sz="1800" dirty="0" err="1">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подкрепата</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и, </a:t>
            </a:r>
            <a:r>
              <a:rPr lang="ru-RU" altLang="bg-BG" sz="1800" dirty="0" err="1">
                <a:ea typeface="Verdana" panose="020B0604030504040204" pitchFamily="34" charset="0"/>
                <a:cs typeface="Times New Roman" panose="02020603050405020304" pitchFamily="18" charset="0"/>
              </a:rPr>
              <a:t>където</a:t>
            </a:r>
            <a:r>
              <a:rPr lang="ru-RU" altLang="bg-BG" sz="1800" dirty="0">
                <a:ea typeface="Verdana" panose="020B0604030504040204" pitchFamily="34" charset="0"/>
                <a:cs typeface="Times New Roman" panose="02020603050405020304" pitchFamily="18" charset="0"/>
              </a:rPr>
              <a:t> е приложимо, </a:t>
            </a:r>
            <a:r>
              <a:rPr lang="ru-RU" altLang="bg-BG" sz="1800" dirty="0" err="1">
                <a:ea typeface="Verdana" panose="020B0604030504040204" pitchFamily="34" charset="0"/>
                <a:cs typeface="Times New Roman" panose="02020603050405020304" pitchFamily="18" charset="0"/>
              </a:rPr>
              <a:t>изпращане</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тези</a:t>
            </a:r>
            <a:r>
              <a:rPr lang="ru-RU" altLang="bg-BG" sz="1800" dirty="0">
                <a:ea typeface="Verdana" panose="020B0604030504040204" pitchFamily="34" charset="0"/>
                <a:cs typeface="Times New Roman" panose="02020603050405020304" pitchFamily="18" charset="0"/>
              </a:rPr>
              <a:t> предложения до </a:t>
            </a:r>
            <a:r>
              <a:rPr lang="ru-RU" altLang="bg-BG" sz="1800" dirty="0" err="1">
                <a:ea typeface="Verdana" panose="020B0604030504040204" pitchFamily="34" charset="0"/>
                <a:cs typeface="Times New Roman" panose="02020603050405020304" pitchFamily="18" charset="0"/>
              </a:rPr>
              <a:t>отговорния</a:t>
            </a:r>
            <a:r>
              <a:rPr lang="ru-RU" altLang="bg-BG" sz="1800" dirty="0">
                <a:ea typeface="Verdana" panose="020B0604030504040204" pitchFamily="34" charset="0"/>
                <a:cs typeface="Times New Roman" panose="02020603050405020304" pitchFamily="18" charset="0"/>
              </a:rPr>
              <a:t> орган за </a:t>
            </a:r>
            <a:r>
              <a:rPr lang="ru-RU" altLang="bg-BG" sz="1800" dirty="0" err="1">
                <a:ea typeface="Verdana" panose="020B0604030504040204" pitchFamily="34" charset="0"/>
                <a:cs typeface="Times New Roman" panose="02020603050405020304" pitchFamily="18" charset="0"/>
              </a:rPr>
              <a:t>последна</a:t>
            </a:r>
            <a:r>
              <a:rPr lang="ru-RU" altLang="bg-BG" sz="1800" dirty="0">
                <a:ea typeface="Verdana" panose="020B0604030504040204" pitchFamily="34" charset="0"/>
                <a:cs typeface="Times New Roman" panose="02020603050405020304" pitchFamily="18" charset="0"/>
              </a:rPr>
              <a:t> проверка на </a:t>
            </a:r>
            <a:r>
              <a:rPr lang="ru-RU" altLang="bg-BG" sz="1800" dirty="0" err="1">
                <a:ea typeface="Verdana" panose="020B0604030504040204" pitchFamily="34" charset="0"/>
                <a:cs typeface="Times New Roman" panose="02020603050405020304" pitchFamily="18" charset="0"/>
              </a:rPr>
              <a:t>допустимостта</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преди</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одобряването</a:t>
            </a:r>
            <a:r>
              <a:rPr lang="ru-RU" altLang="bg-BG" sz="1800" dirty="0">
                <a:ea typeface="Verdana" panose="020B0604030504040204" pitchFamily="34" charset="0"/>
                <a:cs typeface="Times New Roman" panose="02020603050405020304" pitchFamily="18" charset="0"/>
              </a:rPr>
              <a:t> им; </a:t>
            </a:r>
          </a:p>
          <a:p>
            <a:pPr marL="0" indent="0" algn="just">
              <a:lnSpc>
                <a:spcPct val="114000"/>
              </a:lnSpc>
              <a:buFont typeface="Wingdings" pitchFamily="2" charset="2"/>
              <a:buNone/>
            </a:pPr>
            <a:r>
              <a:rPr lang="ru-RU" altLang="bg-BG" sz="1800" dirty="0">
                <a:ea typeface="Verdana" panose="020B0604030504040204" pitchFamily="34" charset="0"/>
                <a:cs typeface="Times New Roman" panose="02020603050405020304" pitchFamily="18" charset="0"/>
              </a:rPr>
              <a:t>7</a:t>
            </a:r>
            <a:r>
              <a:rPr lang="ru-RU" altLang="bg-BG" sz="1800" dirty="0" smtClean="0">
                <a:ea typeface="Verdana" panose="020B0604030504040204" pitchFamily="34" charset="0"/>
                <a:cs typeface="Times New Roman" panose="02020603050405020304" pitchFamily="18" charset="0"/>
              </a:rPr>
              <a:t>. </a:t>
            </a:r>
            <a:r>
              <a:rPr lang="ru-RU" altLang="bg-BG" sz="1800" dirty="0" smtClean="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Мониторинг </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на изпълнението на </a:t>
            </a:r>
            <a:r>
              <a:rPr lang="ru-RU" altLang="bg-BG" sz="1800" dirty="0" err="1">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стратегията</a:t>
            </a:r>
            <a:r>
              <a:rPr lang="ru-RU" altLang="bg-BG" sz="1800" dirty="0">
                <a:effectLst>
                  <a:outerShdw blurRad="38100" dist="38100" dir="2700000" algn="tl">
                    <a:srgbClr val="000000">
                      <a:alpha val="43137"/>
                    </a:srgbClr>
                  </a:outerShdw>
                </a:effectLst>
                <a:ea typeface="Verdana" panose="020B0604030504040204" pitchFamily="34" charset="0"/>
                <a:cs typeface="Times New Roman" panose="02020603050405020304" pitchFamily="18" charset="0"/>
              </a:rPr>
              <a:t> за ВОМР </a:t>
            </a:r>
            <a:r>
              <a:rPr lang="ru-RU" altLang="bg-BG" sz="1800" dirty="0">
                <a:ea typeface="Verdana" panose="020B0604030504040204" pitchFamily="34" charset="0"/>
                <a:cs typeface="Times New Roman" panose="02020603050405020304" pitchFamily="18" charset="0"/>
              </a:rPr>
              <a:t>и на </a:t>
            </a:r>
            <a:r>
              <a:rPr lang="ru-RU" altLang="bg-BG" sz="1800" dirty="0" err="1">
                <a:ea typeface="Verdana" panose="020B0604030504040204" pitchFamily="34" charset="0"/>
                <a:cs typeface="Times New Roman" panose="02020603050405020304" pitchFamily="18" charset="0"/>
              </a:rPr>
              <a:t>подкрепените</a:t>
            </a:r>
            <a:r>
              <a:rPr lang="ru-RU" altLang="bg-BG" sz="1800" dirty="0">
                <a:ea typeface="Verdana" panose="020B0604030504040204" pitchFamily="34" charset="0"/>
                <a:cs typeface="Times New Roman" panose="02020603050405020304" pitchFamily="18" charset="0"/>
              </a:rPr>
              <a:t> операции и </a:t>
            </a:r>
            <a:r>
              <a:rPr lang="ru-RU" altLang="bg-BG" sz="1800" dirty="0" err="1">
                <a:ea typeface="Verdana" panose="020B0604030504040204" pitchFamily="34" charset="0"/>
                <a:cs typeface="Times New Roman" panose="02020603050405020304" pitchFamily="18" charset="0"/>
              </a:rPr>
              <a:t>провеждане</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конкретни</a:t>
            </a:r>
            <a:r>
              <a:rPr lang="ru-RU" altLang="bg-BG" sz="1800" dirty="0">
                <a:ea typeface="Verdana" panose="020B0604030504040204" pitchFamily="34" charset="0"/>
                <a:cs typeface="Times New Roman" panose="02020603050405020304" pitchFamily="18" charset="0"/>
              </a:rPr>
              <a:t> дейности за оценка във връзка с </a:t>
            </a:r>
            <a:r>
              <a:rPr lang="ru-RU" altLang="bg-BG" sz="1800" dirty="0" err="1">
                <a:ea typeface="Verdana" panose="020B0604030504040204" pitchFamily="34" charset="0"/>
                <a:cs typeface="Times New Roman" panose="02020603050405020304" pitchFamily="18" charset="0"/>
              </a:rPr>
              <a:t>тази</a:t>
            </a:r>
            <a:r>
              <a:rPr lang="ru-RU" altLang="bg-BG" sz="1800" dirty="0">
                <a:ea typeface="Verdana" panose="020B0604030504040204" pitchFamily="34" charset="0"/>
                <a:cs typeface="Times New Roman" panose="02020603050405020304" pitchFamily="18" charset="0"/>
              </a:rPr>
              <a:t> </a:t>
            </a:r>
            <a:r>
              <a:rPr lang="ru-RU" altLang="bg-BG" sz="1800" dirty="0" smtClean="0">
                <a:ea typeface="Verdana" panose="020B0604030504040204" pitchFamily="34" charset="0"/>
                <a:cs typeface="Times New Roman" panose="02020603050405020304" pitchFamily="18" charset="0"/>
              </a:rPr>
              <a:t>стратегия;</a:t>
            </a:r>
            <a:endParaRPr lang="ru-RU" altLang="bg-BG" sz="1800" dirty="0">
              <a:ea typeface="Verdana" panose="020B0604030504040204" pitchFamily="34" charset="0"/>
              <a:cs typeface="Times New Roman" panose="02020603050405020304" pitchFamily="18" charset="0"/>
            </a:endParaRPr>
          </a:p>
          <a:p>
            <a:pPr marL="0" indent="0" algn="just">
              <a:buFont typeface="Wingdings" pitchFamily="2" charset="2"/>
              <a:buNone/>
            </a:pPr>
            <a:endParaRPr lang="ru-RU" altLang="bg-BG" sz="1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32565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3" name="Правоъгълник 12"/>
          <p:cNvSpPr/>
          <p:nvPr/>
        </p:nvSpPr>
        <p:spPr>
          <a:xfrm>
            <a:off x="128903" y="1668514"/>
            <a:ext cx="8904120"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ЗАДЪЛЖЕНИЯ НА МИГ ПРИ ПРИЛАГАНЕ НА ПОДХОДА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4" name="Правоъгълник 13"/>
          <p:cNvSpPr/>
          <p:nvPr/>
        </p:nvSpPr>
        <p:spPr>
          <a:xfrm>
            <a:off x="333136" y="2165631"/>
            <a:ext cx="8415328" cy="4338624"/>
          </a:xfrm>
          <a:prstGeom prst="rect">
            <a:avLst/>
          </a:prstGeom>
        </p:spPr>
        <p:txBody>
          <a:bodyPr wrap="square">
            <a:spAutoFit/>
          </a:bodyPr>
          <a:lstStyle/>
          <a:p>
            <a:pPr marL="0" indent="0" algn="just">
              <a:lnSpc>
                <a:spcPct val="114000"/>
              </a:lnSpc>
              <a:buFont typeface="Wingdings" pitchFamily="2" charset="2"/>
              <a:buNone/>
            </a:pPr>
            <a:r>
              <a:rPr lang="ru-RU" altLang="bg-BG" sz="1600" b="1" dirty="0" smtClean="0">
                <a:ea typeface="Verdana" panose="020B0604030504040204" pitchFamily="34" charset="0"/>
                <a:cs typeface="Times New Roman" panose="02020603050405020304" pitchFamily="18" charset="0"/>
              </a:rPr>
              <a:t>За </a:t>
            </a:r>
            <a:r>
              <a:rPr lang="ru-RU" altLang="bg-BG" sz="1600" b="1" dirty="0">
                <a:ea typeface="Verdana" panose="020B0604030504040204" pitchFamily="34" charset="0"/>
                <a:cs typeface="Times New Roman" panose="02020603050405020304" pitchFamily="18" charset="0"/>
              </a:rPr>
              <a:t>изпълнение на </a:t>
            </a:r>
            <a:r>
              <a:rPr lang="ru-RU" altLang="bg-BG" sz="1600" b="1" dirty="0" err="1">
                <a:ea typeface="Verdana" panose="020B0604030504040204" pitchFamily="34" charset="0"/>
                <a:cs typeface="Times New Roman" panose="02020603050405020304" pitchFamily="18" charset="0"/>
              </a:rPr>
              <a:t>стратегията</a:t>
            </a:r>
            <a:r>
              <a:rPr lang="ru-RU" altLang="bg-BG" sz="1600" b="1" dirty="0">
                <a:ea typeface="Verdana" panose="020B0604030504040204" pitchFamily="34" charset="0"/>
                <a:cs typeface="Times New Roman" panose="02020603050405020304" pitchFamily="18" charset="0"/>
              </a:rPr>
              <a:t> за </a:t>
            </a:r>
            <a:r>
              <a:rPr lang="ru-RU" altLang="bg-BG" sz="1600" b="1" dirty="0" smtClean="0">
                <a:ea typeface="Verdana" panose="020B0604030504040204" pitchFamily="34" charset="0"/>
                <a:cs typeface="Times New Roman" panose="02020603050405020304" pitchFamily="18" charset="0"/>
              </a:rPr>
              <a:t>ВОМР, </a:t>
            </a:r>
            <a:r>
              <a:rPr lang="ru-RU" altLang="bg-BG" sz="1600" b="1" dirty="0">
                <a:ea typeface="Verdana" panose="020B0604030504040204" pitchFamily="34" charset="0"/>
                <a:cs typeface="Times New Roman" panose="02020603050405020304" pitchFamily="18" charset="0"/>
              </a:rPr>
              <a:t>МИГ е </a:t>
            </a:r>
            <a:r>
              <a:rPr lang="ru-RU" altLang="bg-BG" sz="1600" b="1" dirty="0" err="1">
                <a:ea typeface="Verdana" panose="020B0604030504040204" pitchFamily="34" charset="0"/>
                <a:cs typeface="Times New Roman" panose="02020603050405020304" pitchFamily="18" charset="0"/>
              </a:rPr>
              <a:t>длъжна</a:t>
            </a:r>
            <a:r>
              <a:rPr lang="ru-RU" altLang="bg-BG" sz="1600" b="1" dirty="0">
                <a:ea typeface="Verdana" panose="020B0604030504040204" pitchFamily="34" charset="0"/>
                <a:cs typeface="Times New Roman" panose="02020603050405020304" pitchFamily="18" charset="0"/>
              </a:rPr>
              <a:t> да:</a:t>
            </a:r>
          </a:p>
          <a:p>
            <a:pPr marL="0" indent="0" algn="just">
              <a:lnSpc>
                <a:spcPct val="114000"/>
              </a:lnSpc>
              <a:buFont typeface="Wingdings" pitchFamily="2" charset="2"/>
              <a:buNone/>
            </a:pPr>
            <a:endParaRPr lang="ru-RU" altLang="bg-BG" sz="400" dirty="0" smtClean="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поддържа</a:t>
            </a:r>
            <a:r>
              <a:rPr lang="ru-RU" altLang="bg-BG" sz="1600" dirty="0" smtClean="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деловодна</a:t>
            </a:r>
            <a:r>
              <a:rPr lang="ru-RU" altLang="bg-BG" sz="1600" dirty="0">
                <a:ea typeface="Verdana" panose="020B0604030504040204" pitchFamily="34" charset="0"/>
                <a:cs typeface="Times New Roman" panose="02020603050405020304" pitchFamily="18" charset="0"/>
              </a:rPr>
              <a:t> система и архив, от които </a:t>
            </a:r>
            <a:r>
              <a:rPr lang="ru-RU" altLang="bg-BG" sz="1600" dirty="0" err="1">
                <a:ea typeface="Verdana" panose="020B0604030504040204" pitchFamily="34" charset="0"/>
                <a:cs typeface="Times New Roman" panose="02020603050405020304" pitchFamily="18" charset="0"/>
              </a:rPr>
              <a:t>може</a:t>
            </a:r>
            <a:r>
              <a:rPr lang="ru-RU" altLang="bg-BG" sz="1600" dirty="0">
                <a:ea typeface="Verdana" panose="020B0604030504040204" pitchFamily="34" charset="0"/>
                <a:cs typeface="Times New Roman" panose="02020603050405020304" pitchFamily="18" charset="0"/>
              </a:rPr>
              <a:t> да </a:t>
            </a:r>
            <a:r>
              <a:rPr lang="ru-RU" altLang="bg-BG" sz="1600" dirty="0" err="1">
                <a:ea typeface="Verdana" panose="020B0604030504040204" pitchFamily="34" charset="0"/>
                <a:cs typeface="Times New Roman" panose="02020603050405020304" pitchFamily="18" charset="0"/>
              </a:rPr>
              <a:t>бъдат</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проследени</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актовете</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органите</a:t>
            </a:r>
            <a:r>
              <a:rPr lang="ru-RU" altLang="bg-BG" sz="1600" dirty="0">
                <a:ea typeface="Verdana" panose="020B0604030504040204" pitchFamily="34" charset="0"/>
                <a:cs typeface="Times New Roman" panose="02020603050405020304" pitchFamily="18" charset="0"/>
              </a:rPr>
              <a:t> на МИГ;</a:t>
            </a:r>
          </a:p>
          <a:p>
            <a:pPr marL="0" indent="0" algn="just">
              <a:lnSpc>
                <a:spcPct val="114000"/>
              </a:lnSpc>
              <a:buFont typeface="Wingdings" pitchFamily="2" charset="2"/>
              <a:buNone/>
            </a:pPr>
            <a:endParaRPr lang="ru-RU" altLang="bg-BG" sz="400" dirty="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информира</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и </a:t>
            </a:r>
            <a:r>
              <a:rPr lang="ru-RU" altLang="bg-BG" sz="1600" dirty="0" err="1">
                <a:ea typeface="Verdana" panose="020B0604030504040204" pitchFamily="34" charset="0"/>
                <a:cs typeface="Times New Roman" panose="02020603050405020304" pitchFamily="18" charset="0"/>
              </a:rPr>
              <a:t>подпомага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подготовката</a:t>
            </a:r>
            <a:r>
              <a:rPr lang="ru-RU" altLang="bg-BG" sz="1600" dirty="0">
                <a:ea typeface="Verdana" panose="020B0604030504040204" pitchFamily="34" charset="0"/>
                <a:cs typeface="Times New Roman" panose="02020603050405020304" pitchFamily="18" charset="0"/>
              </a:rPr>
              <a:t> на проекти на </a:t>
            </a:r>
            <a:r>
              <a:rPr lang="ru-RU" altLang="bg-BG" sz="1600" dirty="0" err="1">
                <a:ea typeface="Verdana" panose="020B0604030504040204" pitchFamily="34" charset="0"/>
                <a:cs typeface="Times New Roman" panose="02020603050405020304" pitchFamily="18" charset="0"/>
              </a:rPr>
              <a:t>потенциалните</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кандидати</a:t>
            </a:r>
            <a:r>
              <a:rPr lang="ru-RU" altLang="bg-BG" sz="1600" dirty="0">
                <a:ea typeface="Verdana" panose="020B0604030504040204" pitchFamily="34" charset="0"/>
                <a:cs typeface="Times New Roman" panose="02020603050405020304" pitchFamily="18" charset="0"/>
              </a:rPr>
              <a:t>;</a:t>
            </a:r>
          </a:p>
          <a:p>
            <a:pPr marL="0" indent="0" algn="just">
              <a:lnSpc>
                <a:spcPct val="114000"/>
              </a:lnSpc>
              <a:buFont typeface="Wingdings" pitchFamily="2" charset="2"/>
              <a:buNone/>
            </a:pPr>
            <a:endParaRPr lang="ru-RU" altLang="bg-BG" sz="400" dirty="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одобрява</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и </a:t>
            </a:r>
            <a:r>
              <a:rPr lang="ru-RU" altLang="bg-BG" sz="1600" dirty="0" err="1">
                <a:ea typeface="Verdana" panose="020B0604030504040204" pitchFamily="34" charset="0"/>
                <a:cs typeface="Times New Roman" panose="02020603050405020304" pitchFamily="18" charset="0"/>
              </a:rPr>
              <a:t>публикува</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електронната</a:t>
            </a:r>
            <a:r>
              <a:rPr lang="ru-RU" altLang="bg-BG" sz="1600" dirty="0">
                <a:ea typeface="Verdana" panose="020B0604030504040204" pitchFamily="34" charset="0"/>
                <a:cs typeface="Times New Roman" panose="02020603050405020304" pitchFamily="18" charset="0"/>
              </a:rPr>
              <a:t> страница на МИГ индикативен график за </a:t>
            </a:r>
            <a:r>
              <a:rPr lang="ru-RU" altLang="bg-BG" sz="1600" dirty="0" err="1">
                <a:ea typeface="Verdana" panose="020B0604030504040204" pitchFamily="34" charset="0"/>
                <a:cs typeface="Times New Roman" panose="02020603050405020304" pitchFamily="18" charset="0"/>
              </a:rPr>
              <a:t>приемите</a:t>
            </a:r>
            <a:r>
              <a:rPr lang="ru-RU" altLang="bg-BG" sz="1600" dirty="0">
                <a:ea typeface="Verdana" panose="020B0604030504040204" pitchFamily="34" charset="0"/>
                <a:cs typeface="Times New Roman" panose="02020603050405020304" pitchFamily="18" charset="0"/>
              </a:rPr>
              <a:t> по съответните мерки от </a:t>
            </a:r>
            <a:r>
              <a:rPr lang="ru-RU" altLang="bg-BG" sz="1600" dirty="0" err="1">
                <a:ea typeface="Verdana" panose="020B0604030504040204" pitchFamily="34" charset="0"/>
                <a:cs typeface="Times New Roman" panose="02020603050405020304" pitchFamily="18" charset="0"/>
              </a:rPr>
              <a:t>стратегията</a:t>
            </a:r>
            <a:r>
              <a:rPr lang="ru-RU" altLang="bg-BG" sz="1600" dirty="0">
                <a:ea typeface="Verdana" panose="020B0604030504040204" pitchFamily="34" charset="0"/>
                <a:cs typeface="Times New Roman" panose="02020603050405020304" pitchFamily="18" charset="0"/>
              </a:rPr>
              <a:t> за ВОМР за </a:t>
            </a:r>
            <a:r>
              <a:rPr lang="ru-RU" altLang="bg-BG" sz="1600" dirty="0" err="1">
                <a:ea typeface="Verdana" panose="020B0604030504040204" pitchFamily="34" charset="0"/>
                <a:cs typeface="Times New Roman" panose="02020603050405020304" pitchFamily="18" charset="0"/>
              </a:rPr>
              <a:t>следващата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календарна</a:t>
            </a:r>
            <a:r>
              <a:rPr lang="ru-RU" altLang="bg-BG" sz="1600" dirty="0">
                <a:ea typeface="Verdana" panose="020B0604030504040204" pitchFamily="34" charset="0"/>
                <a:cs typeface="Times New Roman" panose="02020603050405020304" pitchFamily="18" charset="0"/>
              </a:rPr>
              <a:t> година;</a:t>
            </a:r>
          </a:p>
          <a:p>
            <a:pPr marL="0" indent="0" algn="just">
              <a:lnSpc>
                <a:spcPct val="114000"/>
              </a:lnSpc>
              <a:buFont typeface="Wingdings" pitchFamily="2" charset="2"/>
              <a:buNone/>
            </a:pPr>
            <a:endParaRPr lang="ru-RU" altLang="bg-BG" sz="400" dirty="0">
              <a:ea typeface="Verdana" panose="020B0604030504040204" pitchFamily="34" charset="0"/>
              <a:cs typeface="Times New Roman" panose="02020603050405020304" pitchFamily="18" charset="0"/>
            </a:endParaRPr>
          </a:p>
          <a:p>
            <a:pPr marL="285750" indent="-285750" algn="just">
              <a:lnSpc>
                <a:spcPct val="114000"/>
              </a:lnSpc>
              <a:buFontTx/>
              <a:buChar char="-"/>
            </a:pPr>
            <a:r>
              <a:rPr lang="ru-RU" altLang="bg-BG" sz="1600" dirty="0" err="1" smtClean="0">
                <a:ea typeface="Verdana" panose="020B0604030504040204" pitchFamily="34" charset="0"/>
                <a:cs typeface="Times New Roman" panose="02020603050405020304" pitchFamily="18" charset="0"/>
              </a:rPr>
              <a:t>подготвя</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и </a:t>
            </a:r>
            <a:r>
              <a:rPr lang="ru-RU" altLang="bg-BG" sz="1600" dirty="0" err="1">
                <a:ea typeface="Verdana" panose="020B0604030504040204" pitchFamily="34" charset="0"/>
                <a:cs typeface="Times New Roman" panose="02020603050405020304" pitchFamily="18" charset="0"/>
              </a:rPr>
              <a:t>публикува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покана</a:t>
            </a:r>
            <a:r>
              <a:rPr lang="ru-RU" altLang="bg-BG" sz="1600" dirty="0">
                <a:ea typeface="Verdana" panose="020B0604030504040204" pitchFamily="34" charset="0"/>
                <a:cs typeface="Times New Roman" panose="02020603050405020304" pitchFamily="18" charset="0"/>
              </a:rPr>
              <a:t> за подбор на </a:t>
            </a:r>
            <a:r>
              <a:rPr lang="ru-RU" altLang="bg-BG" sz="1600" dirty="0" smtClean="0">
                <a:ea typeface="Verdana" panose="020B0604030504040204" pitchFamily="34" charset="0"/>
                <a:cs typeface="Times New Roman" panose="02020603050405020304" pitchFamily="18" charset="0"/>
              </a:rPr>
              <a:t>проекти;</a:t>
            </a:r>
          </a:p>
          <a:p>
            <a:pPr marL="285750" indent="-285750" algn="just">
              <a:lnSpc>
                <a:spcPct val="114000"/>
              </a:lnSpc>
              <a:buFontTx/>
              <a:buChar char="-"/>
            </a:pPr>
            <a:endParaRPr lang="ru-RU" altLang="bg-BG" sz="400" dirty="0" smtClean="0">
              <a:ea typeface="Verdana" panose="020B0604030504040204" pitchFamily="34" charset="0"/>
              <a:cs typeface="Times New Roman" panose="02020603050405020304" pitchFamily="18" charset="0"/>
            </a:endParaRPr>
          </a:p>
          <a:p>
            <a:pPr algn="just">
              <a:lnSpc>
                <a:spcPct val="114000"/>
              </a:lnSpc>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публикува</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на </a:t>
            </a:r>
            <a:r>
              <a:rPr lang="ru-RU" altLang="bg-BG" sz="1600" dirty="0" err="1">
                <a:ea typeface="Verdana" panose="020B0604030504040204" pitchFamily="34" charset="0"/>
                <a:cs typeface="Times New Roman" panose="02020603050405020304" pitchFamily="18" charset="0"/>
              </a:rPr>
              <a:t>електронната</a:t>
            </a:r>
            <a:r>
              <a:rPr lang="ru-RU" altLang="bg-BG" sz="1600" dirty="0">
                <a:ea typeface="Verdana" panose="020B0604030504040204" pitchFamily="34" charset="0"/>
                <a:cs typeface="Times New Roman" panose="02020603050405020304" pitchFamily="18" charset="0"/>
              </a:rPr>
              <a:t> страница на МИГ указания и </a:t>
            </a:r>
            <a:r>
              <a:rPr lang="ru-RU" altLang="bg-BG" sz="1600" dirty="0" err="1">
                <a:ea typeface="Verdana" panose="020B0604030504040204" pitchFamily="34" charset="0"/>
                <a:cs typeface="Times New Roman" panose="02020603050405020304" pitchFamily="18" charset="0"/>
              </a:rPr>
              <a:t>образци</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документи</a:t>
            </a:r>
            <a:r>
              <a:rPr lang="ru-RU" altLang="bg-BG" sz="1600" dirty="0">
                <a:ea typeface="Verdana" panose="020B0604030504040204" pitchFamily="34" charset="0"/>
                <a:cs typeface="Times New Roman" panose="02020603050405020304" pitchFamily="18" charset="0"/>
              </a:rPr>
              <a:t> за кандидатстване за всяка </a:t>
            </a:r>
            <a:r>
              <a:rPr lang="ru-RU" altLang="bg-BG" sz="1600" dirty="0" err="1">
                <a:ea typeface="Verdana" panose="020B0604030504040204" pitchFamily="34" charset="0"/>
                <a:cs typeface="Times New Roman" panose="02020603050405020304" pitchFamily="18" charset="0"/>
              </a:rPr>
              <a:t>мярка</a:t>
            </a:r>
            <a:r>
              <a:rPr lang="ru-RU" altLang="bg-BG" sz="1600" dirty="0">
                <a:ea typeface="Verdana" panose="020B0604030504040204" pitchFamily="34" charset="0"/>
                <a:cs typeface="Times New Roman" panose="02020603050405020304" pitchFamily="18" charset="0"/>
              </a:rPr>
              <a:t> не </a:t>
            </a:r>
            <a:r>
              <a:rPr lang="ru-RU" altLang="bg-BG" sz="1600" dirty="0" err="1">
                <a:ea typeface="Verdana" panose="020B0604030504040204" pitchFamily="34" charset="0"/>
                <a:cs typeface="Times New Roman" panose="02020603050405020304" pitchFamily="18" charset="0"/>
              </a:rPr>
              <a:t>по-късно</a:t>
            </a:r>
            <a:r>
              <a:rPr lang="ru-RU" altLang="bg-BG" sz="1600" dirty="0">
                <a:ea typeface="Verdana" panose="020B0604030504040204" pitchFamily="34" charset="0"/>
                <a:cs typeface="Times New Roman" panose="02020603050405020304" pitchFamily="18" charset="0"/>
              </a:rPr>
              <a:t> от 3 </a:t>
            </a:r>
            <a:r>
              <a:rPr lang="ru-RU" altLang="bg-BG" sz="1600" dirty="0" err="1">
                <a:ea typeface="Verdana" panose="020B0604030504040204" pitchFamily="34" charset="0"/>
                <a:cs typeface="Times New Roman" panose="02020603050405020304" pitchFamily="18" charset="0"/>
              </a:rPr>
              <a:t>месеца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преди</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публикуване</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покана</a:t>
            </a:r>
            <a:r>
              <a:rPr lang="ru-RU" altLang="bg-BG" sz="1600" dirty="0">
                <a:ea typeface="Verdana" panose="020B0604030504040204" pitchFamily="34" charset="0"/>
                <a:cs typeface="Times New Roman" panose="02020603050405020304" pitchFamily="18" charset="0"/>
              </a:rPr>
              <a:t> за подбор на проекти</a:t>
            </a:r>
            <a:r>
              <a:rPr lang="ru-RU" altLang="bg-BG" sz="1600" dirty="0" smtClean="0">
                <a:ea typeface="Verdana" panose="020B0604030504040204" pitchFamily="34" charset="0"/>
                <a:cs typeface="Times New Roman" panose="02020603050405020304" pitchFamily="18" charset="0"/>
              </a:rPr>
              <a:t>;</a:t>
            </a:r>
          </a:p>
          <a:p>
            <a:pPr algn="just">
              <a:lnSpc>
                <a:spcPct val="114000"/>
              </a:lnSpc>
            </a:pPr>
            <a:r>
              <a:rPr lang="ru-RU" altLang="bg-BG" sz="1600" dirty="0">
                <a:ea typeface="Verdana" panose="020B0604030504040204" pitchFamily="34" charset="0"/>
                <a:cs typeface="Times New Roman" panose="02020603050405020304" pitchFamily="18" charset="0"/>
              </a:rPr>
              <a:t>- приема заявления за финансова помощ;</a:t>
            </a:r>
          </a:p>
          <a:p>
            <a:pPr algn="just">
              <a:lnSpc>
                <a:spcPct val="114000"/>
              </a:lnSpc>
            </a:pPr>
            <a:endParaRPr lang="ru-RU" altLang="bg-BG" sz="1600"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14000"/>
              </a:lnSpc>
              <a:buFontTx/>
              <a:buChar char="-"/>
            </a:pPr>
            <a:endParaRPr lang="ru-RU" altLang="bg-BG" sz="1600" dirty="0">
              <a:latin typeface="Verdana" panose="020B0604030504040204" pitchFamily="34" charset="0"/>
              <a:ea typeface="Verdana" panose="020B0604030504040204" pitchFamily="34" charset="0"/>
              <a:cs typeface="Verdana" panose="020B0604030504040204" pitchFamily="34" charset="0"/>
            </a:endParaRPr>
          </a:p>
          <a:p>
            <a:pPr marL="0" indent="0" algn="just">
              <a:buFont typeface="Wingdings" pitchFamily="2" charset="2"/>
              <a:buNone/>
            </a:pPr>
            <a:endParaRPr lang="ru-RU" altLang="bg-BG" sz="1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459143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3" name="Правоъгълник 12"/>
          <p:cNvSpPr/>
          <p:nvPr/>
        </p:nvSpPr>
        <p:spPr>
          <a:xfrm>
            <a:off x="128903" y="1668514"/>
            <a:ext cx="8904120"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ЗАДЪЛЖЕНИЯ НА МИГ ПРИ ПРИЛАГАНЕ НА ПОДХОДА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4" name="Правоъгълник 13"/>
          <p:cNvSpPr/>
          <p:nvPr/>
        </p:nvSpPr>
        <p:spPr>
          <a:xfrm>
            <a:off x="333136" y="2165631"/>
            <a:ext cx="8415328" cy="4338624"/>
          </a:xfrm>
          <a:prstGeom prst="rect">
            <a:avLst/>
          </a:prstGeom>
        </p:spPr>
        <p:txBody>
          <a:bodyPr wrap="square">
            <a:spAutoFit/>
          </a:bodyPr>
          <a:lstStyle/>
          <a:p>
            <a:pPr marL="0" indent="0" algn="just">
              <a:lnSpc>
                <a:spcPct val="114000"/>
              </a:lnSpc>
              <a:buFont typeface="Wingdings" pitchFamily="2" charset="2"/>
              <a:buNone/>
            </a:pPr>
            <a:r>
              <a:rPr lang="ru-RU" altLang="bg-BG" sz="1600" b="1" dirty="0" smtClean="0">
                <a:ea typeface="Verdana" panose="020B0604030504040204" pitchFamily="34" charset="0"/>
                <a:cs typeface="Times New Roman" panose="02020603050405020304" pitchFamily="18" charset="0"/>
              </a:rPr>
              <a:t>За </a:t>
            </a:r>
            <a:r>
              <a:rPr lang="ru-RU" altLang="bg-BG" sz="1600" b="1" dirty="0">
                <a:ea typeface="Verdana" panose="020B0604030504040204" pitchFamily="34" charset="0"/>
                <a:cs typeface="Times New Roman" panose="02020603050405020304" pitchFamily="18" charset="0"/>
              </a:rPr>
              <a:t>изпълнение на </a:t>
            </a:r>
            <a:r>
              <a:rPr lang="ru-RU" altLang="bg-BG" sz="1600" b="1" dirty="0" err="1">
                <a:ea typeface="Verdana" panose="020B0604030504040204" pitchFamily="34" charset="0"/>
                <a:cs typeface="Times New Roman" panose="02020603050405020304" pitchFamily="18" charset="0"/>
              </a:rPr>
              <a:t>стратегията</a:t>
            </a:r>
            <a:r>
              <a:rPr lang="ru-RU" altLang="bg-BG" sz="1600" b="1" dirty="0">
                <a:ea typeface="Verdana" panose="020B0604030504040204" pitchFamily="34" charset="0"/>
                <a:cs typeface="Times New Roman" panose="02020603050405020304" pitchFamily="18" charset="0"/>
              </a:rPr>
              <a:t> за </a:t>
            </a:r>
            <a:r>
              <a:rPr lang="ru-RU" altLang="bg-BG" sz="1600" b="1" dirty="0" smtClean="0">
                <a:ea typeface="Verdana" panose="020B0604030504040204" pitchFamily="34" charset="0"/>
                <a:cs typeface="Times New Roman" panose="02020603050405020304" pitchFamily="18" charset="0"/>
              </a:rPr>
              <a:t>ВОМР, </a:t>
            </a:r>
            <a:r>
              <a:rPr lang="ru-RU" altLang="bg-BG" sz="1600" b="1" dirty="0">
                <a:ea typeface="Verdana" panose="020B0604030504040204" pitchFamily="34" charset="0"/>
                <a:cs typeface="Times New Roman" panose="02020603050405020304" pitchFamily="18" charset="0"/>
              </a:rPr>
              <a:t>МИГ е </a:t>
            </a:r>
            <a:r>
              <a:rPr lang="ru-RU" altLang="bg-BG" sz="1600" b="1" dirty="0" err="1">
                <a:ea typeface="Verdana" panose="020B0604030504040204" pitchFamily="34" charset="0"/>
                <a:cs typeface="Times New Roman" panose="02020603050405020304" pitchFamily="18" charset="0"/>
              </a:rPr>
              <a:t>длъжна</a:t>
            </a:r>
            <a:r>
              <a:rPr lang="ru-RU" altLang="bg-BG" sz="1600" b="1" dirty="0">
                <a:ea typeface="Verdana" panose="020B0604030504040204" pitchFamily="34" charset="0"/>
                <a:cs typeface="Times New Roman" panose="02020603050405020304" pitchFamily="18" charset="0"/>
              </a:rPr>
              <a:t> да:</a:t>
            </a:r>
          </a:p>
          <a:p>
            <a:pPr marL="0" indent="0" algn="just">
              <a:lnSpc>
                <a:spcPct val="114000"/>
              </a:lnSpc>
              <a:buFont typeface="Wingdings" pitchFamily="2" charset="2"/>
              <a:buNone/>
            </a:pPr>
            <a:endParaRPr lang="ru-RU" altLang="bg-BG" sz="400" dirty="0" smtClean="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поддържа</a:t>
            </a:r>
            <a:r>
              <a:rPr lang="ru-RU" altLang="bg-BG" sz="1600" dirty="0" smtClean="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деловодна</a:t>
            </a:r>
            <a:r>
              <a:rPr lang="ru-RU" altLang="bg-BG" sz="1600" dirty="0">
                <a:ea typeface="Verdana" panose="020B0604030504040204" pitchFamily="34" charset="0"/>
                <a:cs typeface="Times New Roman" panose="02020603050405020304" pitchFamily="18" charset="0"/>
              </a:rPr>
              <a:t> система и архив, от които </a:t>
            </a:r>
            <a:r>
              <a:rPr lang="ru-RU" altLang="bg-BG" sz="1600" dirty="0" err="1">
                <a:ea typeface="Verdana" panose="020B0604030504040204" pitchFamily="34" charset="0"/>
                <a:cs typeface="Times New Roman" panose="02020603050405020304" pitchFamily="18" charset="0"/>
              </a:rPr>
              <a:t>може</a:t>
            </a:r>
            <a:r>
              <a:rPr lang="ru-RU" altLang="bg-BG" sz="1600" dirty="0">
                <a:ea typeface="Verdana" panose="020B0604030504040204" pitchFamily="34" charset="0"/>
                <a:cs typeface="Times New Roman" panose="02020603050405020304" pitchFamily="18" charset="0"/>
              </a:rPr>
              <a:t> да </a:t>
            </a:r>
            <a:r>
              <a:rPr lang="ru-RU" altLang="bg-BG" sz="1600" dirty="0" err="1">
                <a:ea typeface="Verdana" panose="020B0604030504040204" pitchFamily="34" charset="0"/>
                <a:cs typeface="Times New Roman" panose="02020603050405020304" pitchFamily="18" charset="0"/>
              </a:rPr>
              <a:t>бъдат</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проследени</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актовете</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органите</a:t>
            </a:r>
            <a:r>
              <a:rPr lang="ru-RU" altLang="bg-BG" sz="1600" dirty="0">
                <a:ea typeface="Verdana" panose="020B0604030504040204" pitchFamily="34" charset="0"/>
                <a:cs typeface="Times New Roman" panose="02020603050405020304" pitchFamily="18" charset="0"/>
              </a:rPr>
              <a:t> на МИГ;</a:t>
            </a:r>
          </a:p>
          <a:p>
            <a:pPr marL="0" indent="0" algn="just">
              <a:lnSpc>
                <a:spcPct val="114000"/>
              </a:lnSpc>
              <a:buFont typeface="Wingdings" pitchFamily="2" charset="2"/>
              <a:buNone/>
            </a:pPr>
            <a:endParaRPr lang="ru-RU" altLang="bg-BG" sz="400" dirty="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информира</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и </a:t>
            </a:r>
            <a:r>
              <a:rPr lang="ru-RU" altLang="bg-BG" sz="1600" dirty="0" err="1">
                <a:ea typeface="Verdana" panose="020B0604030504040204" pitchFamily="34" charset="0"/>
                <a:cs typeface="Times New Roman" panose="02020603050405020304" pitchFamily="18" charset="0"/>
              </a:rPr>
              <a:t>подпомага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подготовката</a:t>
            </a:r>
            <a:r>
              <a:rPr lang="ru-RU" altLang="bg-BG" sz="1600" dirty="0">
                <a:ea typeface="Verdana" panose="020B0604030504040204" pitchFamily="34" charset="0"/>
                <a:cs typeface="Times New Roman" panose="02020603050405020304" pitchFamily="18" charset="0"/>
              </a:rPr>
              <a:t> на проекти на </a:t>
            </a:r>
            <a:r>
              <a:rPr lang="ru-RU" altLang="bg-BG" sz="1600" dirty="0" err="1">
                <a:ea typeface="Verdana" panose="020B0604030504040204" pitchFamily="34" charset="0"/>
                <a:cs typeface="Times New Roman" panose="02020603050405020304" pitchFamily="18" charset="0"/>
              </a:rPr>
              <a:t>потенциалните</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кандидати</a:t>
            </a:r>
            <a:r>
              <a:rPr lang="ru-RU" altLang="bg-BG" sz="1600" dirty="0">
                <a:ea typeface="Verdana" panose="020B0604030504040204" pitchFamily="34" charset="0"/>
                <a:cs typeface="Times New Roman" panose="02020603050405020304" pitchFamily="18" charset="0"/>
              </a:rPr>
              <a:t>;</a:t>
            </a:r>
          </a:p>
          <a:p>
            <a:pPr marL="0" indent="0" algn="just">
              <a:lnSpc>
                <a:spcPct val="114000"/>
              </a:lnSpc>
              <a:buFont typeface="Wingdings" pitchFamily="2" charset="2"/>
              <a:buNone/>
            </a:pPr>
            <a:endParaRPr lang="ru-RU" altLang="bg-BG" sz="400" dirty="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одобрява</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и </a:t>
            </a:r>
            <a:r>
              <a:rPr lang="ru-RU" altLang="bg-BG" sz="1600" dirty="0" err="1">
                <a:ea typeface="Verdana" panose="020B0604030504040204" pitchFamily="34" charset="0"/>
                <a:cs typeface="Times New Roman" panose="02020603050405020304" pitchFamily="18" charset="0"/>
              </a:rPr>
              <a:t>публикува</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електронната</a:t>
            </a:r>
            <a:r>
              <a:rPr lang="ru-RU" altLang="bg-BG" sz="1600" dirty="0">
                <a:ea typeface="Verdana" panose="020B0604030504040204" pitchFamily="34" charset="0"/>
                <a:cs typeface="Times New Roman" panose="02020603050405020304" pitchFamily="18" charset="0"/>
              </a:rPr>
              <a:t> страница на МИГ индикативен график за </a:t>
            </a:r>
            <a:r>
              <a:rPr lang="ru-RU" altLang="bg-BG" sz="1600" dirty="0" err="1">
                <a:ea typeface="Verdana" panose="020B0604030504040204" pitchFamily="34" charset="0"/>
                <a:cs typeface="Times New Roman" panose="02020603050405020304" pitchFamily="18" charset="0"/>
              </a:rPr>
              <a:t>приемите</a:t>
            </a:r>
            <a:r>
              <a:rPr lang="ru-RU" altLang="bg-BG" sz="1600" dirty="0">
                <a:ea typeface="Verdana" panose="020B0604030504040204" pitchFamily="34" charset="0"/>
                <a:cs typeface="Times New Roman" panose="02020603050405020304" pitchFamily="18" charset="0"/>
              </a:rPr>
              <a:t> по съответните мерки от </a:t>
            </a:r>
            <a:r>
              <a:rPr lang="ru-RU" altLang="bg-BG" sz="1600" dirty="0" err="1">
                <a:ea typeface="Verdana" panose="020B0604030504040204" pitchFamily="34" charset="0"/>
                <a:cs typeface="Times New Roman" panose="02020603050405020304" pitchFamily="18" charset="0"/>
              </a:rPr>
              <a:t>стратегията</a:t>
            </a:r>
            <a:r>
              <a:rPr lang="ru-RU" altLang="bg-BG" sz="1600" dirty="0">
                <a:ea typeface="Verdana" panose="020B0604030504040204" pitchFamily="34" charset="0"/>
                <a:cs typeface="Times New Roman" panose="02020603050405020304" pitchFamily="18" charset="0"/>
              </a:rPr>
              <a:t> за ВОМР за </a:t>
            </a:r>
            <a:r>
              <a:rPr lang="ru-RU" altLang="bg-BG" sz="1600" dirty="0" err="1">
                <a:ea typeface="Verdana" panose="020B0604030504040204" pitchFamily="34" charset="0"/>
                <a:cs typeface="Times New Roman" panose="02020603050405020304" pitchFamily="18" charset="0"/>
              </a:rPr>
              <a:t>следващата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календарна</a:t>
            </a:r>
            <a:r>
              <a:rPr lang="ru-RU" altLang="bg-BG" sz="1600" dirty="0">
                <a:ea typeface="Verdana" panose="020B0604030504040204" pitchFamily="34" charset="0"/>
                <a:cs typeface="Times New Roman" panose="02020603050405020304" pitchFamily="18" charset="0"/>
              </a:rPr>
              <a:t> година;</a:t>
            </a:r>
          </a:p>
          <a:p>
            <a:pPr marL="0" indent="0" algn="just">
              <a:lnSpc>
                <a:spcPct val="114000"/>
              </a:lnSpc>
              <a:buFont typeface="Wingdings" pitchFamily="2" charset="2"/>
              <a:buNone/>
            </a:pPr>
            <a:endParaRPr lang="ru-RU" altLang="bg-BG" sz="400" dirty="0">
              <a:ea typeface="Verdana" panose="020B0604030504040204" pitchFamily="34" charset="0"/>
              <a:cs typeface="Times New Roman" panose="02020603050405020304" pitchFamily="18" charset="0"/>
            </a:endParaRPr>
          </a:p>
          <a:p>
            <a:pPr marL="285750" indent="-285750" algn="just">
              <a:lnSpc>
                <a:spcPct val="114000"/>
              </a:lnSpc>
              <a:buFontTx/>
              <a:buChar char="-"/>
            </a:pPr>
            <a:r>
              <a:rPr lang="ru-RU" altLang="bg-BG" sz="1600" dirty="0" err="1" smtClean="0">
                <a:ea typeface="Verdana" panose="020B0604030504040204" pitchFamily="34" charset="0"/>
                <a:cs typeface="Times New Roman" panose="02020603050405020304" pitchFamily="18" charset="0"/>
              </a:rPr>
              <a:t>подготвя</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и </a:t>
            </a:r>
            <a:r>
              <a:rPr lang="ru-RU" altLang="bg-BG" sz="1600" dirty="0" err="1">
                <a:ea typeface="Verdana" panose="020B0604030504040204" pitchFamily="34" charset="0"/>
                <a:cs typeface="Times New Roman" panose="02020603050405020304" pitchFamily="18" charset="0"/>
              </a:rPr>
              <a:t>публикува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покана</a:t>
            </a:r>
            <a:r>
              <a:rPr lang="ru-RU" altLang="bg-BG" sz="1600" dirty="0">
                <a:ea typeface="Verdana" panose="020B0604030504040204" pitchFamily="34" charset="0"/>
                <a:cs typeface="Times New Roman" panose="02020603050405020304" pitchFamily="18" charset="0"/>
              </a:rPr>
              <a:t> за подбор на </a:t>
            </a:r>
            <a:r>
              <a:rPr lang="ru-RU" altLang="bg-BG" sz="1600" dirty="0" smtClean="0">
                <a:ea typeface="Verdana" panose="020B0604030504040204" pitchFamily="34" charset="0"/>
                <a:cs typeface="Times New Roman" panose="02020603050405020304" pitchFamily="18" charset="0"/>
              </a:rPr>
              <a:t>проекти;</a:t>
            </a:r>
          </a:p>
          <a:p>
            <a:pPr marL="285750" indent="-285750" algn="just">
              <a:lnSpc>
                <a:spcPct val="114000"/>
              </a:lnSpc>
              <a:buFontTx/>
              <a:buChar char="-"/>
            </a:pPr>
            <a:endParaRPr lang="ru-RU" altLang="bg-BG" sz="400" dirty="0" smtClean="0">
              <a:ea typeface="Verdana" panose="020B0604030504040204" pitchFamily="34" charset="0"/>
              <a:cs typeface="Times New Roman" panose="02020603050405020304" pitchFamily="18" charset="0"/>
            </a:endParaRPr>
          </a:p>
          <a:p>
            <a:pPr algn="just">
              <a:lnSpc>
                <a:spcPct val="114000"/>
              </a:lnSpc>
            </a:pPr>
            <a:r>
              <a:rPr lang="ru-RU" altLang="bg-BG" sz="1600" dirty="0" smtClean="0">
                <a:ea typeface="Verdana" panose="020B0604030504040204" pitchFamily="34" charset="0"/>
                <a:cs typeface="Times New Roman" panose="02020603050405020304" pitchFamily="18" charset="0"/>
              </a:rPr>
              <a:t>- </a:t>
            </a:r>
            <a:r>
              <a:rPr lang="ru-RU" altLang="bg-BG" sz="1600" dirty="0" err="1" smtClean="0">
                <a:ea typeface="Verdana" panose="020B0604030504040204" pitchFamily="34" charset="0"/>
                <a:cs typeface="Times New Roman" panose="02020603050405020304" pitchFamily="18" charset="0"/>
              </a:rPr>
              <a:t>публикува</a:t>
            </a:r>
            <a:r>
              <a:rPr lang="ru-RU" altLang="bg-BG" sz="1600" dirty="0" smtClean="0">
                <a:ea typeface="Verdana" panose="020B0604030504040204" pitchFamily="34" charset="0"/>
                <a:cs typeface="Times New Roman" panose="02020603050405020304" pitchFamily="18" charset="0"/>
              </a:rPr>
              <a:t> </a:t>
            </a:r>
            <a:r>
              <a:rPr lang="ru-RU" altLang="bg-BG" sz="1600" dirty="0">
                <a:ea typeface="Verdana" panose="020B0604030504040204" pitchFamily="34" charset="0"/>
                <a:cs typeface="Times New Roman" panose="02020603050405020304" pitchFamily="18" charset="0"/>
              </a:rPr>
              <a:t>на </a:t>
            </a:r>
            <a:r>
              <a:rPr lang="ru-RU" altLang="bg-BG" sz="1600" dirty="0" err="1">
                <a:ea typeface="Verdana" panose="020B0604030504040204" pitchFamily="34" charset="0"/>
                <a:cs typeface="Times New Roman" panose="02020603050405020304" pitchFamily="18" charset="0"/>
              </a:rPr>
              <a:t>електронната</a:t>
            </a:r>
            <a:r>
              <a:rPr lang="ru-RU" altLang="bg-BG" sz="1600" dirty="0">
                <a:ea typeface="Verdana" panose="020B0604030504040204" pitchFamily="34" charset="0"/>
                <a:cs typeface="Times New Roman" panose="02020603050405020304" pitchFamily="18" charset="0"/>
              </a:rPr>
              <a:t> страница на МИГ указания и </a:t>
            </a:r>
            <a:r>
              <a:rPr lang="ru-RU" altLang="bg-BG" sz="1600" dirty="0" err="1">
                <a:ea typeface="Verdana" panose="020B0604030504040204" pitchFamily="34" charset="0"/>
                <a:cs typeface="Times New Roman" panose="02020603050405020304" pitchFamily="18" charset="0"/>
              </a:rPr>
              <a:t>образци</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документи</a:t>
            </a:r>
            <a:r>
              <a:rPr lang="ru-RU" altLang="bg-BG" sz="1600" dirty="0">
                <a:ea typeface="Verdana" panose="020B0604030504040204" pitchFamily="34" charset="0"/>
                <a:cs typeface="Times New Roman" panose="02020603050405020304" pitchFamily="18" charset="0"/>
              </a:rPr>
              <a:t> за кандидатстване за всяка </a:t>
            </a:r>
            <a:r>
              <a:rPr lang="ru-RU" altLang="bg-BG" sz="1600" dirty="0" err="1">
                <a:ea typeface="Verdana" panose="020B0604030504040204" pitchFamily="34" charset="0"/>
                <a:cs typeface="Times New Roman" panose="02020603050405020304" pitchFamily="18" charset="0"/>
              </a:rPr>
              <a:t>мярка</a:t>
            </a:r>
            <a:r>
              <a:rPr lang="ru-RU" altLang="bg-BG" sz="1600" dirty="0">
                <a:ea typeface="Verdana" panose="020B0604030504040204" pitchFamily="34" charset="0"/>
                <a:cs typeface="Times New Roman" panose="02020603050405020304" pitchFamily="18" charset="0"/>
              </a:rPr>
              <a:t> не </a:t>
            </a:r>
            <a:r>
              <a:rPr lang="ru-RU" altLang="bg-BG" sz="1600" dirty="0" err="1">
                <a:ea typeface="Verdana" panose="020B0604030504040204" pitchFamily="34" charset="0"/>
                <a:cs typeface="Times New Roman" panose="02020603050405020304" pitchFamily="18" charset="0"/>
              </a:rPr>
              <a:t>по-късно</a:t>
            </a:r>
            <a:r>
              <a:rPr lang="ru-RU" altLang="bg-BG" sz="1600" dirty="0">
                <a:ea typeface="Verdana" panose="020B0604030504040204" pitchFamily="34" charset="0"/>
                <a:cs typeface="Times New Roman" panose="02020603050405020304" pitchFamily="18" charset="0"/>
              </a:rPr>
              <a:t> от 3 </a:t>
            </a:r>
            <a:r>
              <a:rPr lang="ru-RU" altLang="bg-BG" sz="1600" dirty="0" err="1">
                <a:ea typeface="Verdana" panose="020B0604030504040204" pitchFamily="34" charset="0"/>
                <a:cs typeface="Times New Roman" panose="02020603050405020304" pitchFamily="18" charset="0"/>
              </a:rPr>
              <a:t>месеца</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преди</a:t>
            </a:r>
            <a:r>
              <a:rPr lang="ru-RU" altLang="bg-BG" sz="1600" dirty="0">
                <a:ea typeface="Verdana" panose="020B0604030504040204" pitchFamily="34" charset="0"/>
                <a:cs typeface="Times New Roman" panose="02020603050405020304" pitchFamily="18" charset="0"/>
              </a:rPr>
              <a:t> </a:t>
            </a:r>
            <a:r>
              <a:rPr lang="ru-RU" altLang="bg-BG" sz="1600" dirty="0" err="1">
                <a:ea typeface="Verdana" panose="020B0604030504040204" pitchFamily="34" charset="0"/>
                <a:cs typeface="Times New Roman" panose="02020603050405020304" pitchFamily="18" charset="0"/>
              </a:rPr>
              <a:t>публикуване</a:t>
            </a:r>
            <a:r>
              <a:rPr lang="ru-RU" altLang="bg-BG" sz="1600" dirty="0">
                <a:ea typeface="Verdana" panose="020B0604030504040204" pitchFamily="34" charset="0"/>
                <a:cs typeface="Times New Roman" panose="02020603050405020304" pitchFamily="18" charset="0"/>
              </a:rPr>
              <a:t> на </a:t>
            </a:r>
            <a:r>
              <a:rPr lang="ru-RU" altLang="bg-BG" sz="1600" dirty="0" err="1">
                <a:ea typeface="Verdana" panose="020B0604030504040204" pitchFamily="34" charset="0"/>
                <a:cs typeface="Times New Roman" panose="02020603050405020304" pitchFamily="18" charset="0"/>
              </a:rPr>
              <a:t>покана</a:t>
            </a:r>
            <a:r>
              <a:rPr lang="ru-RU" altLang="bg-BG" sz="1600" dirty="0">
                <a:ea typeface="Verdana" panose="020B0604030504040204" pitchFamily="34" charset="0"/>
                <a:cs typeface="Times New Roman" panose="02020603050405020304" pitchFamily="18" charset="0"/>
              </a:rPr>
              <a:t> за подбор на проекти</a:t>
            </a:r>
            <a:r>
              <a:rPr lang="ru-RU" altLang="bg-BG" sz="1600" dirty="0" smtClean="0">
                <a:ea typeface="Verdana" panose="020B0604030504040204" pitchFamily="34" charset="0"/>
                <a:cs typeface="Times New Roman" panose="02020603050405020304" pitchFamily="18" charset="0"/>
              </a:rPr>
              <a:t>;</a:t>
            </a:r>
          </a:p>
          <a:p>
            <a:pPr algn="just">
              <a:lnSpc>
                <a:spcPct val="114000"/>
              </a:lnSpc>
            </a:pPr>
            <a:r>
              <a:rPr lang="ru-RU" altLang="bg-BG" sz="1600" dirty="0">
                <a:ea typeface="Verdana" panose="020B0604030504040204" pitchFamily="34" charset="0"/>
                <a:cs typeface="Times New Roman" panose="02020603050405020304" pitchFamily="18" charset="0"/>
              </a:rPr>
              <a:t>- приема заявления за финансова помощ;</a:t>
            </a:r>
          </a:p>
          <a:p>
            <a:pPr algn="just">
              <a:lnSpc>
                <a:spcPct val="114000"/>
              </a:lnSpc>
            </a:pPr>
            <a:endParaRPr lang="ru-RU" altLang="bg-BG" sz="1600" dirty="0">
              <a:latin typeface="Verdana" panose="020B0604030504040204" pitchFamily="34" charset="0"/>
              <a:ea typeface="Verdana" panose="020B0604030504040204" pitchFamily="34" charset="0"/>
              <a:cs typeface="Verdana" panose="020B0604030504040204" pitchFamily="34" charset="0"/>
            </a:endParaRPr>
          </a:p>
          <a:p>
            <a:pPr marL="285750" indent="-285750" algn="just">
              <a:lnSpc>
                <a:spcPct val="114000"/>
              </a:lnSpc>
              <a:buFontTx/>
              <a:buChar char="-"/>
            </a:pPr>
            <a:endParaRPr lang="ru-RU" altLang="bg-BG" sz="1600" dirty="0">
              <a:latin typeface="Verdana" panose="020B0604030504040204" pitchFamily="34" charset="0"/>
              <a:ea typeface="Verdana" panose="020B0604030504040204" pitchFamily="34" charset="0"/>
              <a:cs typeface="Verdana" panose="020B0604030504040204" pitchFamily="34" charset="0"/>
            </a:endParaRPr>
          </a:p>
          <a:p>
            <a:pPr marL="0" indent="0" algn="just">
              <a:buFont typeface="Wingdings" pitchFamily="2" charset="2"/>
              <a:buNone/>
            </a:pPr>
            <a:endParaRPr lang="ru-RU" altLang="bg-BG" sz="1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214441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3" name="Правоъгълник 12"/>
          <p:cNvSpPr/>
          <p:nvPr/>
        </p:nvSpPr>
        <p:spPr>
          <a:xfrm>
            <a:off x="128903" y="1668514"/>
            <a:ext cx="8904120"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ЗАДЪЛЖЕНИЯ НА МИГ ПРИ ПРИЛАГАНЕ НА ПОДХОДА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2" name="Правоъгълник 11"/>
          <p:cNvSpPr/>
          <p:nvPr/>
        </p:nvSpPr>
        <p:spPr>
          <a:xfrm>
            <a:off x="333136" y="2231578"/>
            <a:ext cx="8415328" cy="3601114"/>
          </a:xfrm>
          <a:prstGeom prst="rect">
            <a:avLst/>
          </a:prstGeom>
        </p:spPr>
        <p:txBody>
          <a:bodyPr wrap="square">
            <a:spAutoFit/>
          </a:bodyPr>
          <a:lstStyle/>
          <a:p>
            <a:pPr algn="just">
              <a:lnSpc>
                <a:spcPct val="114000"/>
              </a:lnSpc>
            </a:pPr>
            <a:r>
              <a:rPr lang="ru-RU" altLang="bg-BG" sz="1800" dirty="0" smtClean="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създава</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и </a:t>
            </a:r>
            <a:r>
              <a:rPr lang="ru-RU" altLang="bg-BG" sz="1800" dirty="0" err="1">
                <a:ea typeface="Verdana" panose="020B0604030504040204" pitchFamily="34" charset="0"/>
                <a:cs typeface="Times New Roman" panose="02020603050405020304" pitchFamily="18" charset="0"/>
              </a:rPr>
              <a:t>поддържа</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електронен</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регистър</a:t>
            </a:r>
            <a:r>
              <a:rPr lang="ru-RU" altLang="bg-BG" sz="1800" dirty="0">
                <a:ea typeface="Verdana" panose="020B0604030504040204" pitchFamily="34" charset="0"/>
                <a:cs typeface="Times New Roman" panose="02020603050405020304" pitchFamily="18" charset="0"/>
              </a:rPr>
              <a:t> за </a:t>
            </a:r>
            <a:r>
              <a:rPr lang="ru-RU" altLang="bg-BG" sz="1800" dirty="0" err="1">
                <a:ea typeface="Verdana" panose="020B0604030504040204" pitchFamily="34" charset="0"/>
                <a:cs typeface="Times New Roman" panose="02020603050405020304" pitchFamily="18" charset="0"/>
              </a:rPr>
              <a:t>постъпилите</a:t>
            </a:r>
            <a:r>
              <a:rPr lang="ru-RU" altLang="bg-BG" sz="1800" dirty="0">
                <a:ea typeface="Verdana" panose="020B0604030504040204" pitchFamily="34" charset="0"/>
                <a:cs typeface="Times New Roman" panose="02020603050405020304" pitchFamily="18" charset="0"/>
              </a:rPr>
              <a:t> проекти по </a:t>
            </a:r>
            <a:r>
              <a:rPr lang="ru-RU" altLang="bg-BG" sz="1800" dirty="0" err="1">
                <a:ea typeface="Verdana" panose="020B0604030504040204" pitchFamily="34" charset="0"/>
                <a:cs typeface="Times New Roman" panose="02020603050405020304" pitchFamily="18" charset="0"/>
              </a:rPr>
              <a:t>стратегията</a:t>
            </a:r>
            <a:r>
              <a:rPr lang="ru-RU" altLang="bg-BG" sz="1800" dirty="0">
                <a:ea typeface="Verdana" panose="020B0604030504040204" pitchFamily="34" charset="0"/>
                <a:cs typeface="Times New Roman" panose="02020603050405020304" pitchFamily="18" charset="0"/>
              </a:rPr>
              <a:t> за ВОМР, в </a:t>
            </a:r>
            <a:r>
              <a:rPr lang="ru-RU" altLang="bg-BG" sz="1800" dirty="0" err="1">
                <a:ea typeface="Verdana" panose="020B0604030504040204" pitchFamily="34" charset="0"/>
                <a:cs typeface="Times New Roman" panose="02020603050405020304" pitchFamily="18" charset="0"/>
              </a:rPr>
              <a:t>който</a:t>
            </a:r>
            <a:r>
              <a:rPr lang="ru-RU" altLang="bg-BG" sz="1800" dirty="0">
                <a:ea typeface="Verdana" panose="020B0604030504040204" pitchFamily="34" charset="0"/>
                <a:cs typeface="Times New Roman" panose="02020603050405020304" pitchFamily="18" charset="0"/>
              </a:rPr>
              <a:t> се </a:t>
            </a:r>
            <a:r>
              <a:rPr lang="ru-RU" altLang="bg-BG" sz="1800" dirty="0" err="1">
                <a:ea typeface="Verdana" panose="020B0604030504040204" pitchFamily="34" charset="0"/>
                <a:cs typeface="Times New Roman" panose="02020603050405020304" pitchFamily="18" charset="0"/>
              </a:rPr>
              <a:t>отразява</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състоянието</a:t>
            </a:r>
            <a:r>
              <a:rPr lang="ru-RU" altLang="bg-BG" sz="1800" dirty="0">
                <a:ea typeface="Verdana" panose="020B0604030504040204" pitchFamily="34" charset="0"/>
                <a:cs typeface="Times New Roman" panose="02020603050405020304" pitchFamily="18" charset="0"/>
              </a:rPr>
              <a:t> и </a:t>
            </a:r>
            <a:r>
              <a:rPr lang="ru-RU" altLang="bg-BG" sz="1800" dirty="0" err="1">
                <a:ea typeface="Verdana" panose="020B0604030504040204" pitchFamily="34" charset="0"/>
                <a:cs typeface="Times New Roman" panose="02020603050405020304" pitchFamily="18" charset="0"/>
              </a:rPr>
              <a:t>движението</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всеки</a:t>
            </a:r>
            <a:r>
              <a:rPr lang="ru-RU" altLang="bg-BG" sz="1800" dirty="0">
                <a:ea typeface="Verdana" panose="020B0604030504040204" pitchFamily="34" charset="0"/>
                <a:cs typeface="Times New Roman" panose="02020603050405020304" pitchFamily="18" charset="0"/>
              </a:rPr>
              <a:t> проект; </a:t>
            </a:r>
            <a:endParaRPr lang="ru-RU" altLang="bg-BG" sz="1800" dirty="0" smtClean="0">
              <a:ea typeface="Verdana" panose="020B0604030504040204" pitchFamily="34" charset="0"/>
              <a:cs typeface="Times New Roman" panose="02020603050405020304" pitchFamily="18" charset="0"/>
            </a:endParaRPr>
          </a:p>
          <a:p>
            <a:pPr algn="just">
              <a:lnSpc>
                <a:spcPct val="114000"/>
              </a:lnSpc>
            </a:pPr>
            <a:endParaRPr lang="ru-RU" altLang="bg-BG" sz="500" dirty="0">
              <a:ea typeface="Verdana" panose="020B0604030504040204" pitchFamily="34" charset="0"/>
              <a:cs typeface="Times New Roman" panose="02020603050405020304" pitchFamily="18" charset="0"/>
            </a:endParaRPr>
          </a:p>
          <a:p>
            <a:pPr marL="0" indent="0" algn="just">
              <a:lnSpc>
                <a:spcPct val="114000"/>
              </a:lnSpc>
              <a:buFont typeface="Wingdings" pitchFamily="2" charset="2"/>
              <a:buNone/>
            </a:pPr>
            <a:r>
              <a:rPr lang="ru-RU" altLang="bg-BG" sz="1800" dirty="0" smtClean="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извършва</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подбор на проекти и </a:t>
            </a:r>
            <a:r>
              <a:rPr lang="ru-RU" altLang="bg-BG" sz="1800" dirty="0" err="1">
                <a:ea typeface="Verdana" panose="020B0604030504040204" pitchFamily="34" charset="0"/>
                <a:cs typeface="Times New Roman" panose="02020603050405020304" pitchFamily="18" charset="0"/>
              </a:rPr>
              <a:t>определя</a:t>
            </a:r>
            <a:r>
              <a:rPr lang="ru-RU" altLang="bg-BG" sz="1800" dirty="0">
                <a:ea typeface="Verdana" panose="020B0604030504040204" pitchFamily="34" charset="0"/>
                <a:cs typeface="Times New Roman" panose="02020603050405020304" pitchFamily="18" charset="0"/>
              </a:rPr>
              <a:t> размера на </a:t>
            </a:r>
            <a:r>
              <a:rPr lang="ru-RU" altLang="bg-BG" sz="1800" dirty="0" err="1">
                <a:ea typeface="Verdana" panose="020B0604030504040204" pitchFamily="34" charset="0"/>
                <a:cs typeface="Times New Roman" panose="02020603050405020304" pitchFamily="18" charset="0"/>
              </a:rPr>
              <a:t>финансовата</a:t>
            </a:r>
            <a:r>
              <a:rPr lang="ru-RU" altLang="bg-BG" sz="1800" dirty="0">
                <a:ea typeface="Verdana" panose="020B0604030504040204" pitchFamily="34" charset="0"/>
                <a:cs typeface="Times New Roman" panose="02020603050405020304" pitchFamily="18" charset="0"/>
              </a:rPr>
              <a:t> помощ</a:t>
            </a:r>
            <a:r>
              <a:rPr lang="ru-RU" altLang="bg-BG" sz="1800" dirty="0" smtClean="0">
                <a:ea typeface="Verdana" panose="020B0604030504040204" pitchFamily="34" charset="0"/>
                <a:cs typeface="Times New Roman" panose="02020603050405020304" pitchFamily="18" charset="0"/>
              </a:rPr>
              <a:t>;</a:t>
            </a:r>
          </a:p>
          <a:p>
            <a:pPr marL="0" indent="0" algn="just">
              <a:lnSpc>
                <a:spcPct val="114000"/>
              </a:lnSpc>
              <a:buFont typeface="Wingdings" pitchFamily="2" charset="2"/>
              <a:buNone/>
            </a:pPr>
            <a:endParaRPr lang="ru-RU" altLang="bg-BG" sz="500" dirty="0">
              <a:ea typeface="Verdana" panose="020B0604030504040204" pitchFamily="34" charset="0"/>
              <a:cs typeface="Times New Roman" panose="02020603050405020304" pitchFamily="18" charset="0"/>
            </a:endParaRPr>
          </a:p>
          <a:p>
            <a:pPr algn="just">
              <a:lnSpc>
                <a:spcPct val="114000"/>
              </a:lnSpc>
            </a:pPr>
            <a:r>
              <a:rPr lang="ru-RU" altLang="bg-BG" sz="1800" dirty="0" smtClean="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извършва</a:t>
            </a:r>
            <a:r>
              <a:rPr lang="ru-RU" altLang="bg-BG" sz="1800" dirty="0" smtClean="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преценка</a:t>
            </a:r>
            <a:r>
              <a:rPr lang="ru-RU" altLang="bg-BG" sz="1800" dirty="0">
                <a:ea typeface="Verdana" panose="020B0604030504040204" pitchFamily="34" charset="0"/>
                <a:cs typeface="Times New Roman" panose="02020603050405020304" pitchFamily="18" charset="0"/>
              </a:rPr>
              <a:t> за </a:t>
            </a:r>
            <a:r>
              <a:rPr lang="ru-RU" altLang="bg-BG" sz="1800" dirty="0" err="1">
                <a:ea typeface="Verdana" panose="020B0604030504040204" pitchFamily="34" charset="0"/>
                <a:cs typeface="Times New Roman" panose="02020603050405020304" pitchFamily="18" charset="0"/>
              </a:rPr>
              <a:t>съответствие</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заявленията</a:t>
            </a:r>
            <a:r>
              <a:rPr lang="ru-RU" altLang="bg-BG" sz="1800" dirty="0">
                <a:ea typeface="Verdana" panose="020B0604030504040204" pitchFamily="34" charset="0"/>
                <a:cs typeface="Times New Roman" panose="02020603050405020304" pitchFamily="18" charset="0"/>
              </a:rPr>
              <a:t> за предоставяне на финансова помощ по </a:t>
            </a:r>
            <a:r>
              <a:rPr lang="ru-RU" altLang="bg-BG" sz="1800" dirty="0" err="1">
                <a:ea typeface="Verdana" panose="020B0604030504040204" pitchFamily="34" charset="0"/>
                <a:cs typeface="Times New Roman" panose="02020603050405020304" pitchFamily="18" charset="0"/>
              </a:rPr>
              <a:t>стратегията</a:t>
            </a:r>
            <a:r>
              <a:rPr lang="ru-RU" altLang="bg-BG" sz="1800" dirty="0">
                <a:ea typeface="Verdana" panose="020B0604030504040204" pitchFamily="34" charset="0"/>
                <a:cs typeface="Times New Roman" panose="02020603050405020304" pitchFamily="18" charset="0"/>
              </a:rPr>
              <a:t> за </a:t>
            </a:r>
            <a:r>
              <a:rPr lang="ru-RU" altLang="bg-BG" sz="1800" dirty="0" smtClean="0">
                <a:ea typeface="Verdana" panose="020B0604030504040204" pitchFamily="34" charset="0"/>
                <a:cs typeface="Times New Roman" panose="02020603050405020304" pitchFamily="18" charset="0"/>
              </a:rPr>
              <a:t>ВОМР</a:t>
            </a:r>
            <a:r>
              <a:rPr lang="ru-RU" altLang="bg-BG" sz="1800" dirty="0">
                <a:ea typeface="Verdana" panose="020B0604030504040204" pitchFamily="34" charset="0"/>
                <a:cs typeface="Times New Roman" panose="02020603050405020304" pitchFamily="18" charset="0"/>
              </a:rPr>
              <a:t>;</a:t>
            </a:r>
          </a:p>
          <a:p>
            <a:pPr algn="just">
              <a:lnSpc>
                <a:spcPct val="114000"/>
              </a:lnSpc>
            </a:pPr>
            <a:r>
              <a:rPr lang="ru-RU" altLang="bg-BG" sz="1800" dirty="0" smtClean="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сключва</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договор </a:t>
            </a:r>
            <a:r>
              <a:rPr lang="ru-RU" altLang="bg-BG" sz="1800" dirty="0" err="1">
                <a:ea typeface="Verdana" panose="020B0604030504040204" pitchFamily="34" charset="0"/>
                <a:cs typeface="Times New Roman" panose="02020603050405020304" pitchFamily="18" charset="0"/>
              </a:rPr>
              <a:t>като</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трета</a:t>
            </a:r>
            <a:r>
              <a:rPr lang="ru-RU" altLang="bg-BG" sz="1800" dirty="0">
                <a:ea typeface="Verdana" panose="020B0604030504040204" pitchFamily="34" charset="0"/>
                <a:cs typeface="Times New Roman" panose="02020603050405020304" pitchFamily="18" charset="0"/>
              </a:rPr>
              <a:t> страна с </a:t>
            </a:r>
            <a:r>
              <a:rPr lang="ru-RU" altLang="bg-BG" sz="1800" dirty="0" err="1">
                <a:ea typeface="Verdana" panose="020B0604030504040204" pitchFamily="34" charset="0"/>
                <a:cs typeface="Times New Roman" panose="02020603050405020304" pitchFamily="18" charset="0"/>
              </a:rPr>
              <a:t>одобрените</a:t>
            </a:r>
            <a:r>
              <a:rPr lang="ru-RU" altLang="bg-BG" sz="1800" dirty="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кандидати</a:t>
            </a:r>
            <a:r>
              <a:rPr lang="ru-RU" altLang="bg-BG" sz="1800" dirty="0" smtClean="0">
                <a:ea typeface="Verdana" panose="020B0604030504040204" pitchFamily="34" charset="0"/>
                <a:cs typeface="Times New Roman" panose="02020603050405020304" pitchFamily="18" charset="0"/>
              </a:rPr>
              <a:t>;</a:t>
            </a:r>
          </a:p>
          <a:p>
            <a:pPr algn="just">
              <a:lnSpc>
                <a:spcPct val="114000"/>
              </a:lnSpc>
            </a:pPr>
            <a:endParaRPr lang="ru-RU" altLang="bg-BG" sz="500" dirty="0">
              <a:ea typeface="Verdana" panose="020B0604030504040204" pitchFamily="34" charset="0"/>
              <a:cs typeface="Times New Roman" panose="02020603050405020304" pitchFamily="18" charset="0"/>
            </a:endParaRPr>
          </a:p>
          <a:p>
            <a:pPr algn="just">
              <a:lnSpc>
                <a:spcPct val="114000"/>
              </a:lnSpc>
            </a:pPr>
            <a:r>
              <a:rPr lang="ru-RU" altLang="bg-BG" sz="1800" dirty="0" smtClean="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осъществява</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мониторинг на изпълнението на </a:t>
            </a:r>
            <a:r>
              <a:rPr lang="ru-RU" altLang="bg-BG" sz="1800" dirty="0" err="1">
                <a:ea typeface="Verdana" panose="020B0604030504040204" pitchFamily="34" charset="0"/>
                <a:cs typeface="Times New Roman" panose="02020603050405020304" pitchFamily="18" charset="0"/>
              </a:rPr>
              <a:t>проектите</a:t>
            </a:r>
            <a:r>
              <a:rPr lang="ru-RU" altLang="bg-BG" sz="1800" dirty="0">
                <a:ea typeface="Verdana" panose="020B0604030504040204" pitchFamily="34" charset="0"/>
                <a:cs typeface="Times New Roman" panose="02020603050405020304" pitchFamily="18" charset="0"/>
              </a:rPr>
              <a:t> и </a:t>
            </a:r>
            <a:r>
              <a:rPr lang="ru-RU" altLang="bg-BG" sz="1800" dirty="0" err="1">
                <a:ea typeface="Verdana" panose="020B0604030504040204" pitchFamily="34" charset="0"/>
                <a:cs typeface="Times New Roman" panose="02020603050405020304" pitchFamily="18" charset="0"/>
              </a:rPr>
              <a:t>подпомага</a:t>
            </a:r>
            <a:r>
              <a:rPr lang="ru-RU" altLang="bg-BG" sz="1800" dirty="0">
                <a:ea typeface="Verdana" panose="020B0604030504040204" pitchFamily="34" charset="0"/>
                <a:cs typeface="Times New Roman" panose="02020603050405020304" pitchFamily="18" charset="0"/>
              </a:rPr>
              <a:t> методически </a:t>
            </a:r>
            <a:r>
              <a:rPr lang="ru-RU" altLang="bg-BG" sz="1800" dirty="0" err="1">
                <a:ea typeface="Verdana" panose="020B0604030504040204" pitchFamily="34" charset="0"/>
                <a:cs typeface="Times New Roman" panose="02020603050405020304" pitchFamily="18" charset="0"/>
              </a:rPr>
              <a:t>получателите</a:t>
            </a:r>
            <a:r>
              <a:rPr lang="ru-RU" altLang="bg-BG" sz="1800" dirty="0">
                <a:ea typeface="Verdana" panose="020B0604030504040204" pitchFamily="34" charset="0"/>
                <a:cs typeface="Times New Roman" panose="02020603050405020304" pitchFamily="18" charset="0"/>
              </a:rPr>
              <a:t> на финансова помощ</a:t>
            </a:r>
            <a:r>
              <a:rPr lang="ru-RU" altLang="bg-BG" sz="1800" dirty="0" smtClean="0">
                <a:ea typeface="Verdana" panose="020B0604030504040204" pitchFamily="34" charset="0"/>
                <a:cs typeface="Times New Roman" panose="02020603050405020304" pitchFamily="18" charset="0"/>
              </a:rPr>
              <a:t>;</a:t>
            </a:r>
          </a:p>
          <a:p>
            <a:pPr algn="just">
              <a:lnSpc>
                <a:spcPct val="114000"/>
              </a:lnSpc>
            </a:pPr>
            <a:endParaRPr lang="ru-RU" altLang="bg-BG" sz="500" dirty="0">
              <a:ea typeface="Verdana" panose="020B0604030504040204" pitchFamily="34" charset="0"/>
              <a:cs typeface="Times New Roman" panose="02020603050405020304" pitchFamily="18" charset="0"/>
            </a:endParaRPr>
          </a:p>
          <a:p>
            <a:pPr algn="just">
              <a:lnSpc>
                <a:spcPct val="114000"/>
              </a:lnSpc>
            </a:pPr>
            <a:r>
              <a:rPr lang="ru-RU" altLang="bg-BG" sz="1800" dirty="0" smtClean="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осъществява</a:t>
            </a:r>
            <a:r>
              <a:rPr lang="ru-RU" altLang="bg-BG" sz="1800" dirty="0" smtClean="0">
                <a:ea typeface="Verdana" panose="020B0604030504040204" pitchFamily="34" charset="0"/>
                <a:cs typeface="Times New Roman" panose="02020603050405020304" pitchFamily="18" charset="0"/>
              </a:rPr>
              <a:t> </a:t>
            </a:r>
            <a:r>
              <a:rPr lang="ru-RU" altLang="bg-BG" sz="1800" dirty="0">
                <a:ea typeface="Verdana" panose="020B0604030504040204" pitchFamily="34" charset="0"/>
                <a:cs typeface="Times New Roman" panose="02020603050405020304" pitchFamily="18" charset="0"/>
              </a:rPr>
              <a:t>посещения на </a:t>
            </a:r>
            <a:r>
              <a:rPr lang="ru-RU" altLang="bg-BG" sz="1800" dirty="0" err="1">
                <a:ea typeface="Verdana" panose="020B0604030504040204" pitchFamily="34" charset="0"/>
                <a:cs typeface="Times New Roman" panose="02020603050405020304" pitchFamily="18" charset="0"/>
              </a:rPr>
              <a:t>място</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кандидати</a:t>
            </a:r>
            <a:r>
              <a:rPr lang="ru-RU" altLang="bg-BG" sz="1800" dirty="0">
                <a:ea typeface="Verdana" panose="020B0604030504040204" pitchFamily="34" charset="0"/>
                <a:cs typeface="Times New Roman" panose="02020603050405020304" pitchFamily="18" charset="0"/>
              </a:rPr>
              <a:t> и получатели, когато това е предвидено в </a:t>
            </a:r>
            <a:r>
              <a:rPr lang="ru-RU" altLang="bg-BG" sz="1800" dirty="0" err="1">
                <a:ea typeface="Verdana" panose="020B0604030504040204" pitchFamily="34" charset="0"/>
                <a:cs typeface="Times New Roman" panose="02020603050405020304" pitchFamily="18" charset="0"/>
              </a:rPr>
              <a:t>процедурата</a:t>
            </a:r>
            <a:r>
              <a:rPr lang="ru-RU" altLang="bg-BG" sz="1800" dirty="0">
                <a:ea typeface="Verdana" panose="020B0604030504040204" pitchFamily="34" charset="0"/>
                <a:cs typeface="Times New Roman" panose="02020603050405020304" pitchFamily="18" charset="0"/>
              </a:rPr>
              <a:t> </a:t>
            </a:r>
            <a:r>
              <a:rPr lang="ru-RU" altLang="bg-BG" sz="1800" dirty="0" smtClean="0">
                <a:ea typeface="Verdana" panose="020B0604030504040204" pitchFamily="34" charset="0"/>
                <a:cs typeface="Times New Roman" panose="02020603050405020304" pitchFamily="18" charset="0"/>
              </a:rPr>
              <a:t>и </a:t>
            </a:r>
            <a:r>
              <a:rPr lang="ru-RU" altLang="bg-BG" sz="1800" dirty="0">
                <a:ea typeface="Verdana" panose="020B0604030504040204" pitchFamily="34" charset="0"/>
                <a:cs typeface="Times New Roman" panose="02020603050405020304" pitchFamily="18" charset="0"/>
              </a:rPr>
              <a:t>в нормативен акт или в договора</a:t>
            </a:r>
            <a:r>
              <a:rPr lang="ru-RU" altLang="bg-BG" sz="1800" dirty="0" smtClean="0">
                <a:ea typeface="Verdana" panose="020B0604030504040204" pitchFamily="34" charset="0"/>
                <a:cs typeface="Times New Roman" panose="02020603050405020304" pitchFamily="18" charset="0"/>
              </a:rPr>
              <a:t>;</a:t>
            </a:r>
          </a:p>
        </p:txBody>
      </p:sp>
    </p:spTree>
    <p:extLst>
      <p:ext uri="{BB962C8B-B14F-4D97-AF65-F5344CB8AC3E}">
        <p14:creationId xmlns:p14="http://schemas.microsoft.com/office/powerpoint/2010/main" val="1663889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50124" y="5802032"/>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3" name="Правоъгълник 12"/>
          <p:cNvSpPr/>
          <p:nvPr/>
        </p:nvSpPr>
        <p:spPr>
          <a:xfrm>
            <a:off x="128903" y="1668514"/>
            <a:ext cx="8904120"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ЗАДЪЛЖЕНИЯ НА МИГ ПРИ ПРИЛАГАНЕ НА ПОДХОДА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14" name="Правоъгълник 13"/>
          <p:cNvSpPr/>
          <p:nvPr/>
        </p:nvSpPr>
        <p:spPr>
          <a:xfrm>
            <a:off x="333136" y="2231578"/>
            <a:ext cx="8415328" cy="3503395"/>
          </a:xfrm>
          <a:prstGeom prst="rect">
            <a:avLst/>
          </a:prstGeom>
        </p:spPr>
        <p:txBody>
          <a:bodyPr wrap="square">
            <a:spAutoFit/>
          </a:bodyPr>
          <a:lstStyle/>
          <a:p>
            <a:pPr algn="just">
              <a:lnSpc>
                <a:spcPct val="114000"/>
              </a:lnSpc>
            </a:pP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подпомага</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одобрените</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кандидати</a:t>
            </a:r>
            <a:r>
              <a:rPr lang="ru-RU" altLang="bg-BG" sz="1800" dirty="0">
                <a:ea typeface="Verdana" panose="020B0604030504040204" pitchFamily="34" charset="0"/>
                <a:cs typeface="Times New Roman" panose="02020603050405020304" pitchFamily="18" charset="0"/>
              </a:rPr>
              <a:t> при </a:t>
            </a:r>
            <a:r>
              <a:rPr lang="ru-RU" altLang="bg-BG" sz="1800" dirty="0" err="1">
                <a:ea typeface="Verdana" panose="020B0604030504040204" pitchFamily="34" charset="0"/>
                <a:cs typeface="Times New Roman" panose="02020603050405020304" pitchFamily="18" charset="0"/>
              </a:rPr>
              <a:t>подготовката</a:t>
            </a:r>
            <a:r>
              <a:rPr lang="ru-RU" altLang="bg-BG" sz="1800" dirty="0">
                <a:ea typeface="Verdana" panose="020B0604030504040204" pitchFamily="34" charset="0"/>
                <a:cs typeface="Times New Roman" panose="02020603050405020304" pitchFamily="18" charset="0"/>
              </a:rPr>
              <a:t> на заявки за </a:t>
            </a:r>
            <a:r>
              <a:rPr lang="ru-RU" altLang="bg-BG" sz="1800" dirty="0" err="1">
                <a:ea typeface="Verdana" panose="020B0604030504040204" pitchFamily="34" charset="0"/>
                <a:cs typeface="Times New Roman" panose="02020603050405020304" pitchFamily="18" charset="0"/>
              </a:rPr>
              <a:t>плащане</a:t>
            </a:r>
            <a:r>
              <a:rPr lang="ru-RU" altLang="bg-BG" sz="1800" dirty="0">
                <a:ea typeface="Verdana" panose="020B0604030504040204" pitchFamily="34" charset="0"/>
                <a:cs typeface="Times New Roman" panose="02020603050405020304" pitchFamily="18" charset="0"/>
              </a:rPr>
              <a:t> до ДФЗ - РА (за проекти, </a:t>
            </a:r>
            <a:r>
              <a:rPr lang="ru-RU" altLang="bg-BG" sz="1800" dirty="0" err="1">
                <a:ea typeface="Verdana" panose="020B0604030504040204" pitchFamily="34" charset="0"/>
                <a:cs typeface="Times New Roman" panose="02020603050405020304" pitchFamily="18" charset="0"/>
              </a:rPr>
              <a:t>финансирани</a:t>
            </a:r>
            <a:r>
              <a:rPr lang="ru-RU" altLang="bg-BG" sz="1800" dirty="0">
                <a:ea typeface="Verdana" panose="020B0604030504040204" pitchFamily="34" charset="0"/>
                <a:cs typeface="Times New Roman" panose="02020603050405020304" pitchFamily="18" charset="0"/>
              </a:rPr>
              <a:t> от ЕЗФРСР) и УО на съответната програма и за </a:t>
            </a:r>
            <a:r>
              <a:rPr lang="ru-RU" altLang="bg-BG" sz="1800" dirty="0" err="1">
                <a:ea typeface="Verdana" panose="020B0604030504040204" pitchFamily="34" charset="0"/>
                <a:cs typeface="Times New Roman" panose="02020603050405020304" pitchFamily="18" charset="0"/>
              </a:rPr>
              <a:t>изготвяне</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доклади</a:t>
            </a:r>
            <a:r>
              <a:rPr lang="ru-RU" altLang="bg-BG" sz="1800" dirty="0">
                <a:ea typeface="Verdana" panose="020B0604030504040204" pitchFamily="34" charset="0"/>
                <a:cs typeface="Times New Roman" panose="02020603050405020304" pitchFamily="18" charset="0"/>
              </a:rPr>
              <a:t> за </a:t>
            </a:r>
            <a:r>
              <a:rPr lang="ru-RU" altLang="bg-BG" sz="1800" dirty="0" err="1">
                <a:ea typeface="Verdana" panose="020B0604030504040204" pitchFamily="34" charset="0"/>
                <a:cs typeface="Times New Roman" panose="02020603050405020304" pitchFamily="18" charset="0"/>
              </a:rPr>
              <a:t>отчитане</a:t>
            </a:r>
            <a:r>
              <a:rPr lang="ru-RU" altLang="bg-BG" sz="1800" dirty="0">
                <a:ea typeface="Verdana" panose="020B0604030504040204" pitchFamily="34" charset="0"/>
                <a:cs typeface="Times New Roman" panose="02020603050405020304" pitchFamily="18" charset="0"/>
              </a:rPr>
              <a:t> на изпълнението;</a:t>
            </a:r>
          </a:p>
          <a:p>
            <a:pPr algn="just">
              <a:lnSpc>
                <a:spcPct val="114000"/>
              </a:lnSpc>
            </a:pPr>
            <a:endParaRPr lang="ru-RU" altLang="bg-BG" sz="1800" dirty="0">
              <a:ea typeface="Verdana" panose="020B0604030504040204" pitchFamily="34" charset="0"/>
              <a:cs typeface="Times New Roman" panose="02020603050405020304" pitchFamily="18" charset="0"/>
            </a:endParaRPr>
          </a:p>
          <a:p>
            <a:pPr algn="just">
              <a:lnSpc>
                <a:spcPct val="114000"/>
              </a:lnSpc>
            </a:pPr>
            <a:r>
              <a:rPr lang="ru-RU" altLang="bg-BG" sz="1800" dirty="0" smtClean="0">
                <a:ea typeface="Verdana" panose="020B0604030504040204" pitchFamily="34" charset="0"/>
                <a:cs typeface="Times New Roman" panose="02020603050405020304" pitchFamily="18" charset="0"/>
              </a:rPr>
              <a:t>- </a:t>
            </a:r>
            <a:r>
              <a:rPr lang="ru-RU" altLang="bg-BG" sz="1800" dirty="0" err="1" smtClean="0">
                <a:ea typeface="Verdana" panose="020B0604030504040204" pitchFamily="34" charset="0"/>
                <a:cs typeface="Times New Roman" panose="02020603050405020304" pitchFamily="18" charset="0"/>
              </a:rPr>
              <a:t>изготвя</a:t>
            </a:r>
            <a:r>
              <a:rPr lang="ru-RU" altLang="bg-BG" sz="1800" dirty="0" smtClean="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доклади</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анализи</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отчети</a:t>
            </a:r>
            <a:r>
              <a:rPr lang="ru-RU" altLang="bg-BG" sz="1800" dirty="0">
                <a:ea typeface="Verdana" panose="020B0604030504040204" pitchFamily="34" charset="0"/>
                <a:cs typeface="Times New Roman" panose="02020603050405020304" pitchFamily="18" charset="0"/>
              </a:rPr>
              <a:t>, справки и </a:t>
            </a:r>
            <a:r>
              <a:rPr lang="ru-RU" altLang="bg-BG" sz="1800" dirty="0" err="1">
                <a:ea typeface="Verdana" panose="020B0604030504040204" pitchFamily="34" charset="0"/>
                <a:cs typeface="Times New Roman" panose="02020603050405020304" pitchFamily="18" charset="0"/>
              </a:rPr>
              <a:t>други</a:t>
            </a:r>
            <a:r>
              <a:rPr lang="ru-RU" altLang="bg-BG" sz="1800" dirty="0">
                <a:ea typeface="Verdana" panose="020B0604030504040204" pitchFamily="34" charset="0"/>
                <a:cs typeface="Times New Roman" panose="02020603050405020304" pitchFamily="18" charset="0"/>
              </a:rPr>
              <a:t> във връзка с изпълнението на </a:t>
            </a:r>
            <a:r>
              <a:rPr lang="ru-RU" altLang="bg-BG" sz="1800" dirty="0" err="1">
                <a:ea typeface="Verdana" panose="020B0604030504040204" pitchFamily="34" charset="0"/>
                <a:cs typeface="Times New Roman" panose="02020603050405020304" pitchFamily="18" charset="0"/>
              </a:rPr>
              <a:t>стратегията</a:t>
            </a:r>
            <a:r>
              <a:rPr lang="ru-RU" altLang="bg-BG" sz="1800" dirty="0">
                <a:ea typeface="Verdana" panose="020B0604030504040204" pitchFamily="34" charset="0"/>
                <a:cs typeface="Times New Roman" panose="02020603050405020304" pitchFamily="18" charset="0"/>
              </a:rPr>
              <a:t> за ВОМР, </a:t>
            </a:r>
            <a:r>
              <a:rPr lang="ru-RU" altLang="bg-BG" sz="1800" dirty="0" err="1">
                <a:ea typeface="Verdana" panose="020B0604030504040204" pitchFamily="34" charset="0"/>
                <a:cs typeface="Times New Roman" panose="02020603050405020304" pitchFamily="18" charset="0"/>
              </a:rPr>
              <a:t>изисквани</a:t>
            </a:r>
            <a:r>
              <a:rPr lang="ru-RU" altLang="bg-BG" sz="1800" dirty="0">
                <a:ea typeface="Verdana" panose="020B0604030504040204" pitchFamily="34" charset="0"/>
                <a:cs typeface="Times New Roman" panose="02020603050405020304" pitchFamily="18" charset="0"/>
              </a:rPr>
              <a:t> от УО на ПРСР 2014 - 2020 г. или от друг УО;</a:t>
            </a:r>
          </a:p>
          <a:p>
            <a:pPr algn="just">
              <a:lnSpc>
                <a:spcPct val="114000"/>
              </a:lnSpc>
            </a:pPr>
            <a:endParaRPr lang="ru-RU" altLang="bg-BG" sz="1800" dirty="0">
              <a:ea typeface="Verdana" panose="020B0604030504040204" pitchFamily="34" charset="0"/>
              <a:cs typeface="Times New Roman" panose="02020603050405020304" pitchFamily="18" charset="0"/>
            </a:endParaRPr>
          </a:p>
          <a:p>
            <a:pPr algn="just">
              <a:lnSpc>
                <a:spcPct val="114000"/>
              </a:lnSpc>
            </a:pPr>
            <a:r>
              <a:rPr lang="ru-RU" altLang="bg-BG" sz="1800" dirty="0" smtClean="0">
                <a:ea typeface="Verdana" panose="020B0604030504040204" pitchFamily="34" charset="0"/>
                <a:cs typeface="Times New Roman" panose="02020603050405020304" pitchFamily="18" charset="0"/>
              </a:rPr>
              <a:t>- в </a:t>
            </a:r>
            <a:r>
              <a:rPr lang="ru-RU" altLang="bg-BG" sz="1800" dirty="0">
                <a:ea typeface="Verdana" panose="020B0604030504040204" pitchFamily="34" charset="0"/>
                <a:cs typeface="Times New Roman" panose="02020603050405020304" pitchFamily="18" charset="0"/>
              </a:rPr>
              <a:t>срок до 15 </a:t>
            </a:r>
            <a:r>
              <a:rPr lang="ru-RU" altLang="bg-BG" sz="1800" dirty="0" err="1">
                <a:ea typeface="Verdana" panose="020B0604030504040204" pitchFamily="34" charset="0"/>
                <a:cs typeface="Times New Roman" panose="02020603050405020304" pitchFamily="18" charset="0"/>
              </a:rPr>
              <a:t>февруари</a:t>
            </a:r>
            <a:r>
              <a:rPr lang="ru-RU" altLang="bg-BG" sz="1800" dirty="0">
                <a:ea typeface="Verdana" panose="020B0604030504040204" pitchFamily="34" charset="0"/>
                <a:cs typeface="Times New Roman" panose="02020603050405020304" pitchFamily="18" charset="0"/>
              </a:rPr>
              <a:t> на </a:t>
            </a:r>
            <a:r>
              <a:rPr lang="ru-RU" altLang="bg-BG" sz="1800" dirty="0" err="1">
                <a:ea typeface="Verdana" panose="020B0604030504040204" pitchFamily="34" charset="0"/>
                <a:cs typeface="Times New Roman" panose="02020603050405020304" pitchFamily="18" charset="0"/>
              </a:rPr>
              <a:t>следващата</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календарна</a:t>
            </a:r>
            <a:r>
              <a:rPr lang="ru-RU" altLang="bg-BG" sz="1800" dirty="0">
                <a:ea typeface="Verdana" panose="020B0604030504040204" pitchFamily="34" charset="0"/>
                <a:cs typeface="Times New Roman" panose="02020603050405020304" pitchFamily="18" charset="0"/>
              </a:rPr>
              <a:t> година </a:t>
            </a:r>
            <a:r>
              <a:rPr lang="ru-RU" altLang="bg-BG" sz="1800" dirty="0" err="1">
                <a:ea typeface="Verdana" panose="020B0604030504040204" pitchFamily="34" charset="0"/>
                <a:cs typeface="Times New Roman" panose="02020603050405020304" pitchFamily="18" charset="0"/>
              </a:rPr>
              <a:t>изготвя</a:t>
            </a:r>
            <a:r>
              <a:rPr lang="ru-RU" altLang="bg-BG" sz="1800" dirty="0">
                <a:ea typeface="Verdana" panose="020B0604030504040204" pitchFamily="34" charset="0"/>
                <a:cs typeface="Times New Roman" panose="02020603050405020304" pitchFamily="18" charset="0"/>
              </a:rPr>
              <a:t> и представя на УО на ПРСР 2014 - 2020 г. и на УО на </a:t>
            </a:r>
            <a:r>
              <a:rPr lang="ru-RU" altLang="bg-BG" sz="1800" dirty="0" err="1">
                <a:ea typeface="Verdana" panose="020B0604030504040204" pitchFamily="34" charset="0"/>
                <a:cs typeface="Times New Roman" panose="02020603050405020304" pitchFamily="18" charset="0"/>
              </a:rPr>
              <a:t>останалите</a:t>
            </a:r>
            <a:r>
              <a:rPr lang="ru-RU" altLang="bg-BG" sz="1800" dirty="0">
                <a:ea typeface="Verdana" panose="020B0604030504040204" pitchFamily="34" charset="0"/>
                <a:cs typeface="Times New Roman" panose="02020603050405020304" pitchFamily="18" charset="0"/>
              </a:rPr>
              <a:t> </a:t>
            </a:r>
            <a:r>
              <a:rPr lang="ru-RU" altLang="bg-BG" sz="1800" dirty="0" err="1">
                <a:ea typeface="Verdana" panose="020B0604030504040204" pitchFamily="34" charset="0"/>
                <a:cs typeface="Times New Roman" panose="02020603050405020304" pitchFamily="18" charset="0"/>
              </a:rPr>
              <a:t>програми</a:t>
            </a:r>
            <a:r>
              <a:rPr lang="ru-RU" altLang="bg-BG" sz="1800" dirty="0">
                <a:ea typeface="Verdana" panose="020B0604030504040204" pitchFamily="34" charset="0"/>
                <a:cs typeface="Times New Roman" panose="02020603050405020304" pitchFamily="18" charset="0"/>
              </a:rPr>
              <a:t>, страна по договора по чл. 38, </a:t>
            </a:r>
            <a:r>
              <a:rPr lang="ru-RU" altLang="bg-BG" sz="1800" dirty="0" err="1">
                <a:ea typeface="Verdana" panose="020B0604030504040204" pitchFamily="34" charset="0"/>
                <a:cs typeface="Times New Roman" panose="02020603050405020304" pitchFamily="18" charset="0"/>
              </a:rPr>
              <a:t>годишен</a:t>
            </a:r>
            <a:r>
              <a:rPr lang="ru-RU" altLang="bg-BG" sz="1800" dirty="0">
                <a:ea typeface="Verdana" panose="020B0604030504040204" pitchFamily="34" charset="0"/>
                <a:cs typeface="Times New Roman" panose="02020603050405020304" pitchFamily="18" charset="0"/>
              </a:rPr>
              <a:t> доклад за </a:t>
            </a:r>
            <a:r>
              <a:rPr lang="ru-RU" altLang="bg-BG" sz="1800" dirty="0" err="1">
                <a:ea typeface="Verdana" panose="020B0604030504040204" pitchFamily="34" charset="0"/>
                <a:cs typeface="Times New Roman" panose="02020603050405020304" pitchFamily="18" charset="0"/>
              </a:rPr>
              <a:t>отчитане</a:t>
            </a:r>
            <a:r>
              <a:rPr lang="ru-RU" altLang="bg-BG" sz="1800" dirty="0">
                <a:ea typeface="Verdana" panose="020B0604030504040204" pitchFamily="34" charset="0"/>
                <a:cs typeface="Times New Roman" panose="02020603050405020304" pitchFamily="18" charset="0"/>
              </a:rPr>
              <a:t> изпълнението на </a:t>
            </a:r>
            <a:r>
              <a:rPr lang="ru-RU" altLang="bg-BG" sz="1800" dirty="0" err="1">
                <a:ea typeface="Verdana" panose="020B0604030504040204" pitchFamily="34" charset="0"/>
                <a:cs typeface="Times New Roman" panose="02020603050405020304" pitchFamily="18" charset="0"/>
              </a:rPr>
              <a:t>стратегията</a:t>
            </a:r>
            <a:r>
              <a:rPr lang="ru-RU" altLang="bg-BG" sz="1800" dirty="0">
                <a:ea typeface="Verdana" panose="020B0604030504040204" pitchFamily="34" charset="0"/>
                <a:cs typeface="Times New Roman" panose="02020603050405020304" pitchFamily="18" charset="0"/>
              </a:rPr>
              <a:t> за ВОМР</a:t>
            </a:r>
            <a:r>
              <a:rPr lang="ru-RU" altLang="bg-BG" sz="1800" dirty="0" smtClean="0">
                <a:ea typeface="Verdana" panose="020B0604030504040204" pitchFamily="34" charset="0"/>
                <a:cs typeface="Times New Roman" panose="02020603050405020304" pitchFamily="18" charset="0"/>
              </a:rPr>
              <a:t>;</a:t>
            </a:r>
          </a:p>
          <a:p>
            <a:pPr algn="just">
              <a:lnSpc>
                <a:spcPct val="114000"/>
              </a:lnSpc>
            </a:pPr>
            <a:endParaRPr lang="ru-RU" altLang="bg-BG" sz="16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918496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74988"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3" name="Правоъгълник 2"/>
          <p:cNvSpPr/>
          <p:nvPr/>
        </p:nvSpPr>
        <p:spPr>
          <a:xfrm>
            <a:off x="395537" y="2115613"/>
            <a:ext cx="8040464" cy="400110"/>
          </a:xfrm>
          <a:prstGeom prst="rect">
            <a:avLst/>
          </a:prstGeom>
        </p:spPr>
        <p:txBody>
          <a:bodyPr wrap="square">
            <a:spAutoFit/>
          </a:bodyPr>
          <a:lstStyle/>
          <a:p>
            <a:pPr marL="0" indent="0" algn="just">
              <a:buFont typeface="Wingdings" pitchFamily="2" charset="2"/>
              <a:buNone/>
            </a:pPr>
            <a:endParaRPr lang="bg-BG" altLang="bg-BG" sz="2000" dirty="0">
              <a:latin typeface="Verdana" panose="020B0604030504040204" pitchFamily="34" charset="0"/>
              <a:ea typeface="Verdana" panose="020B0604030504040204" pitchFamily="34" charset="0"/>
              <a:cs typeface="Verdana" panose="020B0604030504040204" pitchFamily="34" charset="0"/>
            </a:endParaRPr>
          </a:p>
        </p:txBody>
      </p:sp>
      <p:sp>
        <p:nvSpPr>
          <p:cNvPr id="11" name="Правоъгълник 10"/>
          <p:cNvSpPr/>
          <p:nvPr/>
        </p:nvSpPr>
        <p:spPr>
          <a:xfrm>
            <a:off x="740401" y="1648544"/>
            <a:ext cx="7363564" cy="430887"/>
          </a:xfrm>
          <a:prstGeom prst="rect">
            <a:avLst/>
          </a:prstGeom>
        </p:spPr>
        <p:txBody>
          <a:bodyPr wrap="square">
            <a:spAutoFit/>
          </a:bodyPr>
          <a:lstStyle/>
          <a:p>
            <a:pPr lvl="0" algn="ctr"/>
            <a:endParaRPr lang="ru-RU" sz="2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6" name="Картина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2229530"/>
            <a:ext cx="9144000" cy="3737396"/>
          </a:xfrm>
          <a:prstGeom prst="rect">
            <a:avLst/>
          </a:prstGeom>
        </p:spPr>
      </p:pic>
      <p:sp>
        <p:nvSpPr>
          <p:cNvPr id="7" name="Текстово поле 6"/>
          <p:cNvSpPr txBox="1"/>
          <p:nvPr/>
        </p:nvSpPr>
        <p:spPr>
          <a:xfrm>
            <a:off x="108151" y="1772816"/>
            <a:ext cx="8769215" cy="461665"/>
          </a:xfrm>
          <a:prstGeom prst="rect">
            <a:avLst/>
          </a:prstGeom>
          <a:noFill/>
        </p:spPr>
        <p:txBody>
          <a:bodyPr wrap="square" rtlCol="0">
            <a:spAutoFit/>
          </a:bodyPr>
          <a:lstStyle/>
          <a:p>
            <a:pPr algn="ctr"/>
            <a:r>
              <a:rPr lang="bg-BG" b="1" dirty="0" smtClean="0"/>
              <a:t>Тема 1: Екипна ефективност при изпълнение на дейностите</a:t>
            </a:r>
            <a:endParaRPr lang="bg-BG" b="1" dirty="0"/>
          </a:p>
        </p:txBody>
      </p:sp>
    </p:spTree>
    <p:extLst>
      <p:ext uri="{BB962C8B-B14F-4D97-AF65-F5344CB8AC3E}">
        <p14:creationId xmlns:p14="http://schemas.microsoft.com/office/powerpoint/2010/main" val="33543384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pic>
        <p:nvPicPr>
          <p:cNvPr id="5" name="Картина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3054" y="2793128"/>
            <a:ext cx="5799772" cy="2935941"/>
          </a:xfrm>
          <a:prstGeom prst="rect">
            <a:avLst/>
          </a:prstGeom>
        </p:spPr>
      </p:pic>
      <p:sp>
        <p:nvSpPr>
          <p:cNvPr id="6" name="Текстово поле 5"/>
          <p:cNvSpPr txBox="1"/>
          <p:nvPr/>
        </p:nvSpPr>
        <p:spPr>
          <a:xfrm>
            <a:off x="128903" y="1752267"/>
            <a:ext cx="8625847" cy="923330"/>
          </a:xfrm>
          <a:prstGeom prst="rect">
            <a:avLst/>
          </a:prstGeom>
          <a:noFill/>
        </p:spPr>
        <p:txBody>
          <a:bodyPr wrap="square" rtlCol="0">
            <a:spAutoFit/>
          </a:bodyPr>
          <a:lstStyle/>
          <a:p>
            <a:pPr algn="just"/>
            <a:r>
              <a:rPr lang="bg-BG" sz="1800" dirty="0" smtClean="0"/>
              <a:t>Личната ефективност на всеки член на екипа, както и неговия професионализъм </a:t>
            </a:r>
            <a:r>
              <a:rPr lang="bg-BG" sz="1800" dirty="0"/>
              <a:t>не </a:t>
            </a:r>
            <a:r>
              <a:rPr lang="bg-BG" sz="1800" dirty="0" smtClean="0"/>
              <a:t>са достатъчни за </a:t>
            </a:r>
            <a:r>
              <a:rPr lang="bg-BG" sz="1800" dirty="0"/>
              <a:t>постигане на висока екипна </a:t>
            </a:r>
            <a:r>
              <a:rPr lang="bg-BG" sz="1800" dirty="0" smtClean="0"/>
              <a:t>ефективност. Работата в екип е умение, което има нужда да се развива посредством спазването на следните принципи:</a:t>
            </a:r>
            <a:endParaRPr lang="bg-BG" sz="1800" dirty="0"/>
          </a:p>
        </p:txBody>
      </p:sp>
    </p:spTree>
    <p:extLst>
      <p:ext uri="{BB962C8B-B14F-4D97-AF65-F5344CB8AC3E}">
        <p14:creationId xmlns:p14="http://schemas.microsoft.com/office/powerpoint/2010/main" val="2071941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3" name="Правоъгълник 2"/>
          <p:cNvSpPr/>
          <p:nvPr/>
        </p:nvSpPr>
        <p:spPr>
          <a:xfrm>
            <a:off x="329942" y="2142936"/>
            <a:ext cx="8184481" cy="1200329"/>
          </a:xfrm>
          <a:prstGeom prst="rect">
            <a:avLst/>
          </a:prstGeom>
        </p:spPr>
        <p:txBody>
          <a:bodyPr wrap="square">
            <a:spAutoFit/>
          </a:bodyPr>
          <a:lstStyle/>
          <a:p>
            <a:pPr marL="0" indent="0" algn="just" fontAlgn="auto">
              <a:spcAft>
                <a:spcPts val="0"/>
              </a:spcAft>
              <a:buFont typeface="Wingdings"/>
              <a:buNone/>
              <a:defRPr/>
            </a:pPr>
            <a:r>
              <a:rPr lang="ru-RU" sz="1800" dirty="0" err="1" smtClean="0">
                <a:ea typeface="Verdana" panose="020B0604030504040204" pitchFamily="34" charset="0"/>
                <a:cs typeface="Times New Roman" panose="02020603050405020304" pitchFamily="18" charset="0"/>
              </a:rPr>
              <a:t>Преследването</a:t>
            </a:r>
            <a:r>
              <a:rPr lang="ru-RU" sz="1800" dirty="0" smtClean="0">
                <a:ea typeface="Verdana" panose="020B0604030504040204" pitchFamily="34" charset="0"/>
                <a:cs typeface="Times New Roman" panose="02020603050405020304" pitchFamily="18" charset="0"/>
              </a:rPr>
              <a:t> на обща цел е </a:t>
            </a:r>
            <a:r>
              <a:rPr lang="ru-RU" sz="1800" dirty="0" err="1" smtClean="0">
                <a:ea typeface="Verdana" panose="020B0604030504040204" pitchFamily="34" charset="0"/>
                <a:cs typeface="Times New Roman" panose="02020603050405020304" pitchFamily="18" charset="0"/>
              </a:rPr>
              <a:t>основната</a:t>
            </a:r>
            <a:r>
              <a:rPr lang="ru-RU" sz="1800" dirty="0" smtClean="0">
                <a:ea typeface="Verdana" panose="020B0604030504040204" pitchFamily="34" charset="0"/>
                <a:cs typeface="Times New Roman" panose="02020603050405020304" pitchFamily="18" charset="0"/>
              </a:rPr>
              <a:t> причина, </a:t>
            </a:r>
            <a:r>
              <a:rPr lang="ru-RU" sz="1800" dirty="0" err="1" smtClean="0">
                <a:ea typeface="Verdana" panose="020B0604030504040204" pitchFamily="34" charset="0"/>
                <a:cs typeface="Times New Roman" panose="02020603050405020304" pitchFamily="18" charset="0"/>
              </a:rPr>
              <a:t>поради</a:t>
            </a:r>
            <a:r>
              <a:rPr lang="ru-RU" sz="1800" dirty="0" smtClean="0">
                <a:ea typeface="Verdana" panose="020B0604030504040204" pitchFamily="34" charset="0"/>
                <a:cs typeface="Times New Roman" panose="02020603050405020304" pitchFamily="18" charset="0"/>
              </a:rPr>
              <a:t> </a:t>
            </a:r>
            <a:r>
              <a:rPr lang="ru-RU" sz="1800" dirty="0" err="1" smtClean="0">
                <a:ea typeface="Verdana" panose="020B0604030504040204" pitchFamily="34" charset="0"/>
                <a:cs typeface="Times New Roman" panose="02020603050405020304" pitchFamily="18" charset="0"/>
              </a:rPr>
              <a:t>която</a:t>
            </a:r>
            <a:r>
              <a:rPr lang="ru-RU" sz="1800" dirty="0" smtClean="0">
                <a:ea typeface="Verdana" panose="020B0604030504040204" pitchFamily="34" charset="0"/>
                <a:cs typeface="Times New Roman" panose="02020603050405020304" pitchFamily="18" charset="0"/>
              </a:rPr>
              <a:t> един екип </a:t>
            </a:r>
            <a:r>
              <a:rPr lang="ru-RU" sz="1800" dirty="0" err="1" smtClean="0">
                <a:ea typeface="Verdana" panose="020B0604030504040204" pitchFamily="34" charset="0"/>
                <a:cs typeface="Times New Roman" panose="02020603050405020304" pitchFamily="18" charset="0"/>
              </a:rPr>
              <a:t>съществува</a:t>
            </a:r>
            <a:r>
              <a:rPr lang="ru-RU" sz="1800" dirty="0" smtClean="0">
                <a:ea typeface="Verdana" panose="020B0604030504040204" pitchFamily="34" charset="0"/>
                <a:cs typeface="Times New Roman" panose="02020603050405020304" pitchFamily="18" charset="0"/>
              </a:rPr>
              <a:t>. </a:t>
            </a:r>
            <a:r>
              <a:rPr lang="ru-RU" sz="1800" dirty="0" err="1" smtClean="0">
                <a:ea typeface="Verdana" panose="020B0604030504040204" pitchFamily="34" charset="0"/>
                <a:cs typeface="Times New Roman" panose="02020603050405020304" pitchFamily="18" charset="0"/>
              </a:rPr>
              <a:t>Всеки</a:t>
            </a:r>
            <a:r>
              <a:rPr lang="ru-RU" sz="1800" dirty="0" smtClean="0">
                <a:ea typeface="Verdana" panose="020B0604030504040204" pitchFamily="34" charset="0"/>
                <a:cs typeface="Times New Roman" panose="02020603050405020304" pitchFamily="18" charset="0"/>
              </a:rPr>
              <a:t> нов член на </a:t>
            </a:r>
            <a:r>
              <a:rPr lang="ru-RU" sz="1800" dirty="0" err="1" smtClean="0">
                <a:ea typeface="Verdana" panose="020B0604030504040204" pitchFamily="34" charset="0"/>
                <a:cs typeface="Times New Roman" panose="02020603050405020304" pitchFamily="18" charset="0"/>
              </a:rPr>
              <a:t>екипа</a:t>
            </a:r>
            <a:r>
              <a:rPr lang="ru-RU" sz="1800" dirty="0" smtClean="0">
                <a:ea typeface="Verdana" panose="020B0604030504040204" pitchFamily="34" charset="0"/>
                <a:cs typeface="Times New Roman" panose="02020603050405020304" pitchFamily="18" charset="0"/>
              </a:rPr>
              <a:t> </a:t>
            </a:r>
            <a:r>
              <a:rPr lang="ru-RU" sz="1800" dirty="0" err="1" smtClean="0">
                <a:ea typeface="Verdana" panose="020B0604030504040204" pitchFamily="34" charset="0"/>
                <a:cs typeface="Times New Roman" panose="02020603050405020304" pitchFamily="18" charset="0"/>
              </a:rPr>
              <a:t>притежава</a:t>
            </a:r>
            <a:r>
              <a:rPr lang="ru-RU" sz="1800" dirty="0" smtClean="0">
                <a:ea typeface="Verdana" panose="020B0604030504040204" pitchFamily="34" charset="0"/>
                <a:cs typeface="Times New Roman" panose="02020603050405020304" pitchFamily="18" charset="0"/>
              </a:rPr>
              <a:t> свои </a:t>
            </a:r>
            <a:r>
              <a:rPr lang="ru-RU" sz="1800" dirty="0" err="1" smtClean="0">
                <a:ea typeface="Verdana" panose="020B0604030504040204" pitchFamily="34" charset="0"/>
                <a:cs typeface="Times New Roman" panose="02020603050405020304" pitchFamily="18" charset="0"/>
              </a:rPr>
              <a:t>лични</a:t>
            </a:r>
            <a:r>
              <a:rPr lang="ru-RU" sz="1800" dirty="0" smtClean="0">
                <a:ea typeface="Verdana" panose="020B0604030504040204" pitchFamily="34" charset="0"/>
                <a:cs typeface="Times New Roman" panose="02020603050405020304" pitchFamily="18" charset="0"/>
              </a:rPr>
              <a:t> цели. За да се </a:t>
            </a:r>
            <a:r>
              <a:rPr lang="ru-RU" sz="1800" dirty="0" err="1" smtClean="0">
                <a:ea typeface="Verdana" panose="020B0604030504040204" pitchFamily="34" charset="0"/>
                <a:cs typeface="Times New Roman" panose="02020603050405020304" pitchFamily="18" charset="0"/>
              </a:rPr>
              <a:t>постигнат</a:t>
            </a:r>
            <a:r>
              <a:rPr lang="ru-RU" sz="1800" dirty="0" smtClean="0">
                <a:ea typeface="Verdana" panose="020B0604030504040204" pitchFamily="34" charset="0"/>
                <a:cs typeface="Times New Roman" panose="02020603050405020304" pitchFamily="18" charset="0"/>
              </a:rPr>
              <a:t> </a:t>
            </a:r>
            <a:r>
              <a:rPr lang="ru-RU" sz="1800" dirty="0" err="1" smtClean="0">
                <a:ea typeface="Verdana" panose="020B0604030504040204" pitchFamily="34" charset="0"/>
                <a:cs typeface="Times New Roman" panose="02020603050405020304" pitchFamily="18" charset="0"/>
              </a:rPr>
              <a:t>висока</a:t>
            </a:r>
            <a:r>
              <a:rPr lang="ru-RU" sz="1800" dirty="0" smtClean="0">
                <a:ea typeface="Verdana" panose="020B0604030504040204" pitchFamily="34" charset="0"/>
                <a:cs typeface="Times New Roman" panose="02020603050405020304" pitchFamily="18" charset="0"/>
              </a:rPr>
              <a:t> мотивация и </a:t>
            </a:r>
            <a:r>
              <a:rPr lang="ru-RU" sz="1800" dirty="0" err="1" smtClean="0">
                <a:ea typeface="Verdana" panose="020B0604030504040204" pitchFamily="34" charset="0"/>
                <a:cs typeface="Times New Roman" panose="02020603050405020304" pitchFamily="18" charset="0"/>
              </a:rPr>
              <a:t>най-добри</a:t>
            </a:r>
            <a:r>
              <a:rPr lang="ru-RU" sz="1800" dirty="0" smtClean="0">
                <a:ea typeface="Verdana" panose="020B0604030504040204" pitchFamily="34" charset="0"/>
                <a:cs typeface="Times New Roman" panose="02020603050405020304" pitchFamily="18" charset="0"/>
              </a:rPr>
              <a:t> </a:t>
            </a:r>
            <a:r>
              <a:rPr lang="ru-RU" sz="1800" dirty="0" err="1" smtClean="0">
                <a:ea typeface="Verdana" panose="020B0604030504040204" pitchFamily="34" charset="0"/>
                <a:cs typeface="Times New Roman" panose="02020603050405020304" pitchFamily="18" charset="0"/>
              </a:rPr>
              <a:t>резултати</a:t>
            </a:r>
            <a:r>
              <a:rPr lang="ru-RU" sz="1800" dirty="0" smtClean="0">
                <a:ea typeface="Verdana" panose="020B0604030504040204" pitchFamily="34" charset="0"/>
                <a:cs typeface="Times New Roman" panose="02020603050405020304" pitchFamily="18" charset="0"/>
              </a:rPr>
              <a:t>, е необходимо </a:t>
            </a:r>
            <a:r>
              <a:rPr lang="ru-RU" sz="1800" dirty="0" err="1" smtClean="0">
                <a:ea typeface="Verdana" panose="020B0604030504040204" pitchFamily="34" charset="0"/>
                <a:cs typeface="Times New Roman" panose="02020603050405020304" pitchFamily="18" charset="0"/>
              </a:rPr>
              <a:t>общата</a:t>
            </a:r>
            <a:r>
              <a:rPr lang="ru-RU" sz="1800" dirty="0" smtClean="0">
                <a:ea typeface="Verdana" panose="020B0604030504040204" pitchFamily="34" charset="0"/>
                <a:cs typeface="Times New Roman" panose="02020603050405020304" pitchFamily="18" charset="0"/>
              </a:rPr>
              <a:t> цел да се </a:t>
            </a:r>
            <a:r>
              <a:rPr lang="ru-RU" sz="1800" dirty="0" err="1" smtClean="0">
                <a:ea typeface="Verdana" panose="020B0604030504040204" pitchFamily="34" charset="0"/>
                <a:cs typeface="Times New Roman" panose="02020603050405020304" pitchFamily="18" charset="0"/>
              </a:rPr>
              <a:t>припокрие</a:t>
            </a:r>
            <a:r>
              <a:rPr lang="ru-RU" sz="1800" dirty="0" smtClean="0">
                <a:ea typeface="Verdana" panose="020B0604030504040204" pitchFamily="34" charset="0"/>
                <a:cs typeface="Times New Roman" panose="02020603050405020304" pitchFamily="18" charset="0"/>
              </a:rPr>
              <a:t> с </a:t>
            </a:r>
            <a:r>
              <a:rPr lang="ru-RU" sz="1800" dirty="0" err="1" smtClean="0">
                <a:ea typeface="Verdana" panose="020B0604030504040204" pitchFamily="34" charset="0"/>
                <a:cs typeface="Times New Roman" panose="02020603050405020304" pitchFamily="18" charset="0"/>
              </a:rPr>
              <a:t>индивидуалната</a:t>
            </a:r>
            <a:r>
              <a:rPr lang="ru-RU" sz="1800" dirty="0" smtClean="0">
                <a:ea typeface="Verdana" panose="020B0604030504040204" pitchFamily="34" charset="0"/>
                <a:cs typeface="Times New Roman" panose="02020603050405020304" pitchFamily="18" charset="0"/>
              </a:rPr>
              <a:t> на </a:t>
            </a:r>
            <a:r>
              <a:rPr lang="ru-RU" sz="1800" dirty="0" err="1" smtClean="0">
                <a:ea typeface="Verdana" panose="020B0604030504040204" pitchFamily="34" charset="0"/>
                <a:cs typeface="Times New Roman" panose="02020603050405020304" pitchFamily="18" charset="0"/>
              </a:rPr>
              <a:t>всеки</a:t>
            </a:r>
            <a:r>
              <a:rPr lang="ru-RU" sz="1800" dirty="0" smtClean="0">
                <a:ea typeface="Verdana" panose="020B0604030504040204" pitchFamily="34" charset="0"/>
                <a:cs typeface="Times New Roman" panose="02020603050405020304" pitchFamily="18" charset="0"/>
              </a:rPr>
              <a:t> от </a:t>
            </a:r>
            <a:r>
              <a:rPr lang="ru-RU" sz="1800" dirty="0" err="1" smtClean="0">
                <a:ea typeface="Verdana" panose="020B0604030504040204" pitchFamily="34" charset="0"/>
                <a:cs typeface="Times New Roman" panose="02020603050405020304" pitchFamily="18" charset="0"/>
              </a:rPr>
              <a:t>членовете</a:t>
            </a:r>
            <a:r>
              <a:rPr lang="ru-RU" sz="1800" dirty="0" smtClean="0">
                <a:ea typeface="Verdana" panose="020B0604030504040204" pitchFamily="34" charset="0"/>
                <a:cs typeface="Times New Roman" panose="02020603050405020304" pitchFamily="18" charset="0"/>
              </a:rPr>
              <a:t> на </a:t>
            </a:r>
            <a:r>
              <a:rPr lang="ru-RU" sz="1800" dirty="0" err="1" smtClean="0">
                <a:ea typeface="Verdana" panose="020B0604030504040204" pitchFamily="34" charset="0"/>
                <a:cs typeface="Times New Roman" panose="02020603050405020304" pitchFamily="18" charset="0"/>
              </a:rPr>
              <a:t>екипа</a:t>
            </a:r>
            <a:r>
              <a:rPr lang="ru-RU" sz="1800" dirty="0" smtClean="0">
                <a:ea typeface="Verdana" panose="020B0604030504040204" pitchFamily="34" charset="0"/>
                <a:cs typeface="Times New Roman" panose="02020603050405020304" pitchFamily="18" charset="0"/>
              </a:rPr>
              <a:t>.</a:t>
            </a:r>
            <a:endParaRPr lang="ru-RU" sz="1800" dirty="0">
              <a:ea typeface="Verdana" panose="020B0604030504040204" pitchFamily="34" charset="0"/>
              <a:cs typeface="Times New Roman" panose="02020603050405020304" pitchFamily="18" charset="0"/>
            </a:endParaRPr>
          </a:p>
        </p:txBody>
      </p:sp>
      <p:sp>
        <p:nvSpPr>
          <p:cNvPr id="11" name="Правоъгълник 10"/>
          <p:cNvSpPr/>
          <p:nvPr/>
        </p:nvSpPr>
        <p:spPr>
          <a:xfrm>
            <a:off x="740401" y="1648544"/>
            <a:ext cx="7363564" cy="461665"/>
          </a:xfrm>
          <a:prstGeom prst="rect">
            <a:avLst/>
          </a:prstGeom>
        </p:spPr>
        <p:txBody>
          <a:bodyPr wrap="square">
            <a:spAutoFit/>
          </a:bodyPr>
          <a:lstStyle/>
          <a:p>
            <a:pPr lvl="0" algn="ctr"/>
            <a:r>
              <a:rPr lang="ru-RU"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Преследване</a:t>
            </a: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обща цел</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pic>
        <p:nvPicPr>
          <p:cNvPr id="4" name="Картина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7422" y="3375992"/>
            <a:ext cx="4651426" cy="2555729"/>
          </a:xfrm>
          <a:prstGeom prst="rect">
            <a:avLst/>
          </a:prstGeom>
        </p:spPr>
      </p:pic>
    </p:spTree>
    <p:extLst>
      <p:ext uri="{BB962C8B-B14F-4D97-AF65-F5344CB8AC3E}">
        <p14:creationId xmlns:p14="http://schemas.microsoft.com/office/powerpoint/2010/main" val="38697383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1472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3" name="Правоъгълник 2"/>
          <p:cNvSpPr/>
          <p:nvPr/>
        </p:nvSpPr>
        <p:spPr>
          <a:xfrm>
            <a:off x="309028" y="2136531"/>
            <a:ext cx="8568339" cy="1477328"/>
          </a:xfrm>
          <a:prstGeom prst="rect">
            <a:avLst/>
          </a:prstGeom>
        </p:spPr>
        <p:txBody>
          <a:bodyPr wrap="square">
            <a:spAutoFit/>
          </a:bodyPr>
          <a:lstStyle/>
          <a:p>
            <a:pPr marL="0" indent="0" algn="just">
              <a:buFont typeface="Wingdings" pitchFamily="2" charset="2"/>
              <a:buNone/>
            </a:pPr>
            <a:r>
              <a:rPr lang="bg-BG" altLang="bg-BG" sz="1800" dirty="0" smtClean="0">
                <a:ea typeface="Verdana" panose="020B0604030504040204" pitchFamily="34" charset="0"/>
                <a:cs typeface="Times New Roman" panose="02020603050405020304" pitchFamily="18" charset="0"/>
              </a:rPr>
              <a:t>Когато говорим за работа в екип, общите правила са тези, които регламентират начина, по който взаимодействаме един с друг. В неписаните правила на екипа е добре да бъдат включени теми като това какво е позволено и какво не, какви са отговорностите на всеки член и какви очаквания имаме към него.</a:t>
            </a:r>
          </a:p>
          <a:p>
            <a:pPr marL="0" indent="0" algn="just">
              <a:buFont typeface="Wingdings" pitchFamily="2" charset="2"/>
              <a:buNone/>
            </a:pPr>
            <a:endParaRPr lang="en-US" altLang="bg-BG" sz="1800" dirty="0"/>
          </a:p>
        </p:txBody>
      </p:sp>
      <p:sp>
        <p:nvSpPr>
          <p:cNvPr id="11" name="Правоъгълник 10"/>
          <p:cNvSpPr/>
          <p:nvPr/>
        </p:nvSpPr>
        <p:spPr>
          <a:xfrm>
            <a:off x="740401" y="1680939"/>
            <a:ext cx="7363564" cy="461665"/>
          </a:xfrm>
          <a:prstGeom prst="rect">
            <a:avLst/>
          </a:prstGeom>
        </p:spPr>
        <p:txBody>
          <a:bodyPr wrap="square">
            <a:spAutoFit/>
          </a:bodyPr>
          <a:lstStyle/>
          <a:p>
            <a:pPr lvl="0" algn="ctr"/>
            <a:r>
              <a:rPr lang="ru-RU"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Спазване</a:t>
            </a: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общи правила</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pic>
        <p:nvPicPr>
          <p:cNvPr id="4" name="Картина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7974" y="3424154"/>
            <a:ext cx="3648417" cy="2427855"/>
          </a:xfrm>
          <a:prstGeom prst="rect">
            <a:avLst/>
          </a:prstGeom>
        </p:spPr>
      </p:pic>
    </p:spTree>
    <p:extLst>
      <p:ext uri="{BB962C8B-B14F-4D97-AF65-F5344CB8AC3E}">
        <p14:creationId xmlns:p14="http://schemas.microsoft.com/office/powerpoint/2010/main" val="2175370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3" name="Правоъгълник 2"/>
          <p:cNvSpPr/>
          <p:nvPr/>
        </p:nvSpPr>
        <p:spPr>
          <a:xfrm>
            <a:off x="309027" y="2204864"/>
            <a:ext cx="8568339" cy="369332"/>
          </a:xfrm>
          <a:prstGeom prst="rect">
            <a:avLst/>
          </a:prstGeom>
        </p:spPr>
        <p:txBody>
          <a:bodyPr wrap="square">
            <a:spAutoFit/>
          </a:bodyPr>
          <a:lstStyle/>
          <a:p>
            <a:pPr marL="0" indent="0" algn="just">
              <a:buFont typeface="Wingdings" pitchFamily="2" charset="2"/>
              <a:buNone/>
            </a:pPr>
            <a:endParaRPr lang="en-US" altLang="bg-BG" sz="1800" dirty="0"/>
          </a:p>
        </p:txBody>
      </p:sp>
      <p:sp>
        <p:nvSpPr>
          <p:cNvPr id="11" name="Правоъгълник 10"/>
          <p:cNvSpPr/>
          <p:nvPr/>
        </p:nvSpPr>
        <p:spPr>
          <a:xfrm>
            <a:off x="740401" y="1614745"/>
            <a:ext cx="7363564" cy="461665"/>
          </a:xfrm>
          <a:prstGeom prst="rect">
            <a:avLst/>
          </a:prstGeom>
        </p:spPr>
        <p:txBody>
          <a:bodyPr wrap="square">
            <a:spAutoFit/>
          </a:bodyPr>
          <a:lstStyle/>
          <a:p>
            <a:pPr lvl="0" algn="ctr"/>
            <a:r>
              <a:rPr lang="ru-RU"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Провеждане</a:t>
            </a: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a:t>
            </a:r>
            <a:r>
              <a:rPr lang="ru-RU"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ефективна</a:t>
            </a: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 </a:t>
            </a:r>
            <a:r>
              <a:rPr lang="ru-RU"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комуникация</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4" name="Текстово поле 3"/>
          <p:cNvSpPr txBox="1"/>
          <p:nvPr/>
        </p:nvSpPr>
        <p:spPr>
          <a:xfrm>
            <a:off x="309027" y="2046647"/>
            <a:ext cx="8568339" cy="1477328"/>
          </a:xfrm>
          <a:prstGeom prst="rect">
            <a:avLst/>
          </a:prstGeom>
          <a:noFill/>
        </p:spPr>
        <p:txBody>
          <a:bodyPr wrap="square" rtlCol="0">
            <a:spAutoFit/>
          </a:bodyPr>
          <a:lstStyle/>
          <a:p>
            <a:pPr algn="just"/>
            <a:r>
              <a:rPr lang="bg-BG" sz="1800" dirty="0" smtClean="0"/>
              <a:t>Комуникацията е един от най-важните елементи в екипната работа. Без нея общата цел не би могла да бъде възприета правилно от членовете на екипа. Оперативната дейност е от съществено значение за постигане на очакваните резултати, но в комбинация с ефективна комуникация, същите са гарантирани, вероятно и в по-кратки срокове.</a:t>
            </a:r>
            <a:endParaRPr lang="bg-BG" sz="1800" dirty="0"/>
          </a:p>
        </p:txBody>
      </p:sp>
      <p:pic>
        <p:nvPicPr>
          <p:cNvPr id="5" name="Картина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20388" y="3399934"/>
            <a:ext cx="4361761" cy="2453491"/>
          </a:xfrm>
          <a:prstGeom prst="rect">
            <a:avLst/>
          </a:prstGeom>
        </p:spPr>
      </p:pic>
    </p:spTree>
    <p:extLst>
      <p:ext uri="{BB962C8B-B14F-4D97-AF65-F5344CB8AC3E}">
        <p14:creationId xmlns:p14="http://schemas.microsoft.com/office/powerpoint/2010/main" val="31911423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719487" y="1609427"/>
            <a:ext cx="7363564" cy="461665"/>
          </a:xfrm>
          <a:prstGeom prst="rect">
            <a:avLst/>
          </a:prstGeom>
        </p:spPr>
        <p:txBody>
          <a:bodyPr wrap="square">
            <a:spAutoFit/>
          </a:bodyPr>
          <a:lstStyle/>
          <a:p>
            <a:pPr lvl="0" algn="ctr"/>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Управление на </a:t>
            </a:r>
            <a:r>
              <a:rPr lang="ru-RU"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rPr>
              <a:t>конфликти</a:t>
            </a:r>
            <a:endPar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4" name="Текстово поле 3"/>
          <p:cNvSpPr txBox="1"/>
          <p:nvPr/>
        </p:nvSpPr>
        <p:spPr>
          <a:xfrm>
            <a:off x="108152" y="2060848"/>
            <a:ext cx="8748464" cy="2123658"/>
          </a:xfrm>
          <a:prstGeom prst="rect">
            <a:avLst/>
          </a:prstGeom>
          <a:noFill/>
        </p:spPr>
        <p:txBody>
          <a:bodyPr wrap="square" rtlCol="0">
            <a:spAutoFit/>
          </a:bodyPr>
          <a:lstStyle/>
          <a:p>
            <a:pPr algn="just"/>
            <a:r>
              <a:rPr lang="bg-BG" sz="1800" dirty="0" smtClean="0"/>
              <a:t>Конфликтът е едно от най-естествените явления при взаимодействието между хората. Но ако той бъде управляван добре</a:t>
            </a:r>
            <a:r>
              <a:rPr lang="bg-BG" dirty="0" smtClean="0"/>
              <a:t>, </a:t>
            </a:r>
            <a:r>
              <a:rPr lang="bg-BG" sz="1800" dirty="0" smtClean="0"/>
              <a:t>би могъл да доведе до намиране на оптимално решение на възникнал проблем, както и до справяне с деструктивни поведения. Това, което ще е от полза при управлението на конфликта, е знанието за процеса, неговите фази, както и поведението, което трябва да имаме при различните етапи от конфликта. За ефективното управление на конфликта помагат и правилата, възприети от екипа като подходящи за справяне с подобни ситуации.</a:t>
            </a:r>
            <a:endParaRPr lang="bg-BG" sz="1800" dirty="0"/>
          </a:p>
        </p:txBody>
      </p:sp>
      <p:pic>
        <p:nvPicPr>
          <p:cNvPr id="5" name="Картина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50196" y="4120559"/>
            <a:ext cx="1785488" cy="1695083"/>
          </a:xfrm>
          <a:prstGeom prst="rect">
            <a:avLst/>
          </a:prstGeom>
        </p:spPr>
      </p:pic>
    </p:spTree>
    <p:extLst>
      <p:ext uri="{BB962C8B-B14F-4D97-AF65-F5344CB8AC3E}">
        <p14:creationId xmlns:p14="http://schemas.microsoft.com/office/powerpoint/2010/main" val="23855297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680939"/>
            <a:ext cx="9085880" cy="830997"/>
          </a:xfrm>
          <a:prstGeom prst="rect">
            <a:avLst/>
          </a:prstGeom>
        </p:spPr>
        <p:txBody>
          <a:bodyPr wrap="square">
            <a:spAutoFit/>
          </a:bodyPr>
          <a:lstStyle/>
          <a:p>
            <a:pPr lvl="0" algn="ct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Тема 2: Управление на МИГ и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вътрешни</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системи</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за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административни</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финансови</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и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други</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процедури</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pic>
        <p:nvPicPr>
          <p:cNvPr id="4" name="Картина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31580" y="2520621"/>
            <a:ext cx="5222720" cy="3305441"/>
          </a:xfrm>
          <a:prstGeom prst="rect">
            <a:avLst/>
          </a:prstGeom>
        </p:spPr>
      </p:pic>
    </p:spTree>
    <p:extLst>
      <p:ext uri="{BB962C8B-B14F-4D97-AF65-F5344CB8AC3E}">
        <p14:creationId xmlns:p14="http://schemas.microsoft.com/office/powerpoint/2010/main" val="5070442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680939"/>
            <a:ext cx="9085880" cy="461665"/>
          </a:xfrm>
          <a:prstGeom prst="rect">
            <a:avLst/>
          </a:prstGeom>
        </p:spPr>
        <p:txBody>
          <a:bodyPr wrap="square">
            <a:spAutoFit/>
          </a:bodyPr>
          <a:lstStyle/>
          <a:p>
            <a:pPr lvl="0" algn="ct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Органи</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управление на МИГ</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611560" y="2420888"/>
            <a:ext cx="7848872" cy="2308324"/>
          </a:xfrm>
          <a:prstGeom prst="rect">
            <a:avLst/>
          </a:prstGeom>
          <a:noFill/>
        </p:spPr>
        <p:txBody>
          <a:bodyPr wrap="square" rtlCol="0">
            <a:spAutoFit/>
          </a:bodyPr>
          <a:lstStyle/>
          <a:p>
            <a:pPr algn="just"/>
            <a:r>
              <a:rPr lang="bg-BG" sz="1800" b="1" dirty="0" smtClean="0"/>
              <a:t>1. Колективен върховен орган /КВО/</a:t>
            </a:r>
            <a:r>
              <a:rPr lang="bg-BG" sz="1800" dirty="0" smtClean="0"/>
              <a:t> - в него участват всички негови членове /37 бр./. Юридическите лица участват в Общото събрание чрез своя законен представител или чрез нарочно упълномощен представител. Членовете на сдружението могат да упълномощят с изрично писмено пълномощно физическо лице да ги представлява на едно или неограничен брой заседания на общото събрание. Пълномощниците нямат право да представляват повече от трима членове едновременно. Пълномощниците нямат право да </a:t>
            </a:r>
            <a:r>
              <a:rPr lang="bg-BG" sz="1800" dirty="0" err="1" smtClean="0"/>
              <a:t>преупълномощават</a:t>
            </a:r>
            <a:r>
              <a:rPr lang="bg-BG" sz="1800" dirty="0" smtClean="0"/>
              <a:t> с правата си трети лица.</a:t>
            </a:r>
            <a:endParaRPr lang="bg-BG" sz="1800" dirty="0"/>
          </a:p>
        </p:txBody>
      </p:sp>
    </p:spTree>
    <p:extLst>
      <p:ext uri="{BB962C8B-B14F-4D97-AF65-F5344CB8AC3E}">
        <p14:creationId xmlns:p14="http://schemas.microsoft.com/office/powerpoint/2010/main" val="35778144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680939"/>
            <a:ext cx="9085880" cy="461665"/>
          </a:xfrm>
          <a:prstGeom prst="rect">
            <a:avLst/>
          </a:prstGeom>
        </p:spPr>
        <p:txBody>
          <a:bodyPr wrap="square">
            <a:spAutoFit/>
          </a:bodyPr>
          <a:lstStyle/>
          <a:p>
            <a:pPr lvl="0" algn="ct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Компетентност</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КВО</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618504" y="2234641"/>
            <a:ext cx="7848872" cy="3416320"/>
          </a:xfrm>
          <a:prstGeom prst="rect">
            <a:avLst/>
          </a:prstGeom>
          <a:noFill/>
        </p:spPr>
        <p:txBody>
          <a:bodyPr wrap="square" rtlCol="0">
            <a:spAutoFit/>
          </a:bodyPr>
          <a:lstStyle/>
          <a:p>
            <a:pPr algn="just"/>
            <a:r>
              <a:rPr lang="bg-BG" sz="1800" dirty="0" smtClean="0"/>
              <a:t>Общото събрание:</a:t>
            </a:r>
          </a:p>
          <a:p>
            <a:pPr marL="342900" indent="-342900" algn="just">
              <a:buAutoNum type="arabicPeriod"/>
            </a:pPr>
            <a:r>
              <a:rPr lang="bg-BG" sz="1800" dirty="0" smtClean="0"/>
              <a:t>Приема и изключва членове;</a:t>
            </a:r>
          </a:p>
          <a:p>
            <a:pPr marL="342900" indent="-342900" algn="just">
              <a:buAutoNum type="arabicPeriod"/>
            </a:pPr>
            <a:r>
              <a:rPr lang="bg-BG" sz="1800" dirty="0" smtClean="0"/>
              <a:t>Изменя и допълва устава;</a:t>
            </a:r>
          </a:p>
          <a:p>
            <a:pPr marL="342900" indent="-342900" algn="just">
              <a:buAutoNum type="arabicPeriod"/>
            </a:pPr>
            <a:r>
              <a:rPr lang="bg-BG" sz="1800" dirty="0" smtClean="0"/>
              <a:t>Приема други вътрешни актове;</a:t>
            </a:r>
          </a:p>
          <a:p>
            <a:pPr marL="342900" indent="-342900" algn="just">
              <a:buAutoNum type="arabicPeriod"/>
            </a:pPr>
            <a:r>
              <a:rPr lang="bg-BG" sz="1800" dirty="0" smtClean="0"/>
              <a:t>Избира и освобождава членовете на Управителния съвет и Председателя на </a:t>
            </a:r>
            <a:r>
              <a:rPr lang="bg-BG" sz="1800" dirty="0" err="1" smtClean="0"/>
              <a:t>Управителия</a:t>
            </a:r>
            <a:r>
              <a:rPr lang="bg-BG" sz="1800" dirty="0" smtClean="0"/>
              <a:t> съвет;</a:t>
            </a:r>
          </a:p>
          <a:p>
            <a:pPr marL="342900" indent="-342900" algn="just">
              <a:buAutoNum type="arabicPeriod"/>
            </a:pPr>
            <a:r>
              <a:rPr lang="bg-BG" sz="1800" dirty="0" smtClean="0"/>
              <a:t>Потвърждава решенията на Управителния съвет за приемане на нови членове на сдружението;</a:t>
            </a:r>
          </a:p>
          <a:p>
            <a:pPr marL="342900" indent="-342900" algn="just">
              <a:buAutoNum type="arabicPeriod"/>
            </a:pPr>
            <a:r>
              <a:rPr lang="bg-BG" sz="1800" dirty="0" smtClean="0"/>
              <a:t>Взема решение за участие в други организации;</a:t>
            </a:r>
          </a:p>
          <a:p>
            <a:pPr marL="342900" indent="-342900" algn="just">
              <a:buAutoNum type="arabicPeriod"/>
            </a:pPr>
            <a:r>
              <a:rPr lang="bg-BG" sz="1800" dirty="0" smtClean="0"/>
              <a:t>Взема решение за преобразуване и прекратяване на сдружението;</a:t>
            </a:r>
          </a:p>
          <a:p>
            <a:pPr marL="342900" indent="-342900" algn="just">
              <a:buAutoNum type="arabicPeriod"/>
            </a:pPr>
            <a:r>
              <a:rPr lang="bg-BG" sz="1800" dirty="0" smtClean="0"/>
              <a:t>Приема основните насоки и програма за дейността на сдружението;</a:t>
            </a:r>
          </a:p>
          <a:p>
            <a:pPr marL="342900" indent="-342900" algn="just">
              <a:buAutoNum type="arabicPeriod"/>
            </a:pPr>
            <a:r>
              <a:rPr lang="bg-BG" sz="1800" dirty="0" smtClean="0"/>
              <a:t>Приема годишния бюджет на сдружението;</a:t>
            </a:r>
            <a:endParaRPr lang="bg-BG" sz="1800" dirty="0"/>
          </a:p>
        </p:txBody>
      </p:sp>
    </p:spTree>
    <p:extLst>
      <p:ext uri="{BB962C8B-B14F-4D97-AF65-F5344CB8AC3E}">
        <p14:creationId xmlns:p14="http://schemas.microsoft.com/office/powerpoint/2010/main" val="15232314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680939"/>
            <a:ext cx="9085880" cy="461665"/>
          </a:xfrm>
          <a:prstGeom prst="rect">
            <a:avLst/>
          </a:prstGeom>
        </p:spPr>
        <p:txBody>
          <a:bodyPr wrap="square">
            <a:spAutoFit/>
          </a:bodyPr>
          <a:lstStyle/>
          <a:p>
            <a:pPr lvl="0" algn="ct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Компетентност</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КВО</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578699" y="2175134"/>
            <a:ext cx="7848872" cy="3693319"/>
          </a:xfrm>
          <a:prstGeom prst="rect">
            <a:avLst/>
          </a:prstGeom>
          <a:noFill/>
        </p:spPr>
        <p:txBody>
          <a:bodyPr wrap="square" rtlCol="0">
            <a:spAutoFit/>
          </a:bodyPr>
          <a:lstStyle/>
          <a:p>
            <a:pPr algn="just"/>
            <a:r>
              <a:rPr lang="bg-BG" sz="1800" dirty="0" smtClean="0"/>
              <a:t>Общото събрание:</a:t>
            </a:r>
          </a:p>
          <a:p>
            <a:pPr algn="just"/>
            <a:r>
              <a:rPr lang="bg-BG" sz="1800" dirty="0" smtClean="0"/>
              <a:t>10. Взема решения относно дължимостта и размера на членския внос и имуществени вноски;</a:t>
            </a:r>
          </a:p>
          <a:p>
            <a:pPr algn="just"/>
            <a:r>
              <a:rPr lang="bg-BG" sz="1800" dirty="0" smtClean="0"/>
              <a:t>11. Приема годишния отчет за дейността на Управителния съвет през предходната година и плана за дейност на сдружението за следващата година;</a:t>
            </a:r>
          </a:p>
          <a:p>
            <a:pPr algn="just"/>
            <a:r>
              <a:rPr lang="bg-BG" sz="1800" dirty="0" smtClean="0"/>
              <a:t>12. Отменя решения на другите органи на сдружението, които противоречат на закона, устава или други вътрешни актове, регламентиращи дейността на сдружението;</a:t>
            </a:r>
          </a:p>
          <a:p>
            <a:pPr algn="just"/>
            <a:r>
              <a:rPr lang="bg-BG" sz="1800" dirty="0" smtClean="0"/>
              <a:t>13. Одобрява годишния финансов отчет;</a:t>
            </a:r>
          </a:p>
          <a:p>
            <a:pPr algn="just"/>
            <a:r>
              <a:rPr lang="bg-BG" sz="1800" dirty="0" smtClean="0"/>
              <a:t>14. Взема решения за откриване и закриване на клонове;</a:t>
            </a:r>
          </a:p>
          <a:p>
            <a:pPr algn="just"/>
            <a:r>
              <a:rPr lang="bg-BG" sz="1800" dirty="0" smtClean="0"/>
              <a:t>15. Взема решения по резултатите от финансовата ревизия на сдружението;</a:t>
            </a:r>
          </a:p>
          <a:p>
            <a:pPr algn="just"/>
            <a:r>
              <a:rPr lang="bg-BG" sz="1800" dirty="0" smtClean="0"/>
              <a:t>16. Взема решения по всички други въпроси, поставени в неговата компетентност от закона или от устава.</a:t>
            </a:r>
          </a:p>
        </p:txBody>
      </p:sp>
    </p:spTree>
    <p:extLst>
      <p:ext uri="{BB962C8B-B14F-4D97-AF65-F5344CB8AC3E}">
        <p14:creationId xmlns:p14="http://schemas.microsoft.com/office/powerpoint/2010/main" val="28503022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591118"/>
            <a:ext cx="9085880" cy="461665"/>
          </a:xfrm>
          <a:prstGeom prst="rect">
            <a:avLst/>
          </a:prstGeom>
        </p:spPr>
        <p:txBody>
          <a:bodyPr wrap="square">
            <a:spAutoFit/>
          </a:bodyPr>
          <a:lstStyle/>
          <a:p>
            <a:pPr lvl="0" algn="ct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Органи</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управление на МИГ</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578699" y="1967096"/>
            <a:ext cx="7848872" cy="3970318"/>
          </a:xfrm>
          <a:prstGeom prst="rect">
            <a:avLst/>
          </a:prstGeom>
          <a:noFill/>
        </p:spPr>
        <p:txBody>
          <a:bodyPr wrap="square" rtlCol="0">
            <a:spAutoFit/>
          </a:bodyPr>
          <a:lstStyle/>
          <a:p>
            <a:pPr algn="just"/>
            <a:r>
              <a:rPr lang="bg-BG" sz="1800" b="1" dirty="0" smtClean="0"/>
              <a:t>2. Колективен управителен орган /Управителен съвет/ </a:t>
            </a:r>
            <a:r>
              <a:rPr lang="bg-BG" sz="1800" dirty="0" smtClean="0"/>
              <a:t>- той се състои от 5 членове на сдружението, избрани от Общото събрание. Юридическите лица в Управителния съвет, с изключение на общината, се представляват от законните им представители или изрично оправомощени от тях лица, които могат и да не са членове на сдружението. Представителите на публичния сектор, представителите на стопанския сектор и представителите на нестопанския сектор в Управителния съвет на сдружението имат дял, непревишаващ 49 на сто от имащите право на глас, съгласно чл. 28, ал. 1 от ЗЮЛНЦ.</a:t>
            </a:r>
          </a:p>
          <a:p>
            <a:pPr algn="just"/>
            <a:r>
              <a:rPr lang="bg-BG" sz="1800" dirty="0" smtClean="0"/>
              <a:t>Членовете на УС се избират от Общото събрание за срок от 5 години. Мандатът на УС продължава до избиране на нов УС. Членовете на УС могат да бъдат преизбирани. При предсрочно прекратяване на мандата на член от УС, на негово място се избира нов член с мандат до края на мандата на освободения член. </a:t>
            </a:r>
          </a:p>
        </p:txBody>
      </p:sp>
    </p:spTree>
    <p:extLst>
      <p:ext uri="{BB962C8B-B14F-4D97-AF65-F5344CB8AC3E}">
        <p14:creationId xmlns:p14="http://schemas.microsoft.com/office/powerpoint/2010/main" val="36998708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591118"/>
            <a:ext cx="9085880" cy="461665"/>
          </a:xfrm>
          <a:prstGeom prst="rect">
            <a:avLst/>
          </a:prstGeom>
        </p:spPr>
        <p:txBody>
          <a:bodyPr wrap="square">
            <a:spAutoFit/>
          </a:bodyPr>
          <a:lstStyle/>
          <a:p>
            <a:pPr lvl="0" algn="ct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Правомощия</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Управителния</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съвет</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578699" y="2060848"/>
            <a:ext cx="7848872" cy="3970318"/>
          </a:xfrm>
          <a:prstGeom prst="rect">
            <a:avLst/>
          </a:prstGeom>
          <a:noFill/>
        </p:spPr>
        <p:txBody>
          <a:bodyPr wrap="square" rtlCol="0">
            <a:spAutoFit/>
          </a:bodyPr>
          <a:lstStyle/>
          <a:p>
            <a:pPr marL="342900" indent="-342900" algn="just">
              <a:buAutoNum type="arabicPeriod"/>
            </a:pPr>
            <a:r>
              <a:rPr lang="bg-BG" sz="1800" dirty="0" smtClean="0"/>
              <a:t>Осигурява и контролира изпълнението на решенията на Общото събрание;</a:t>
            </a:r>
          </a:p>
          <a:p>
            <a:pPr marL="342900" indent="-342900" algn="just">
              <a:buAutoNum type="arabicPeriod"/>
            </a:pPr>
            <a:r>
              <a:rPr lang="bg-BG" sz="1800" dirty="0" smtClean="0"/>
              <a:t>Представлява сдружението чрез своя председател;</a:t>
            </a:r>
          </a:p>
          <a:p>
            <a:pPr marL="342900" indent="-342900" algn="just">
              <a:buAutoNum type="arabicPeriod"/>
            </a:pPr>
            <a:r>
              <a:rPr lang="bg-BG" sz="1800" dirty="0" smtClean="0"/>
              <a:t>Избира заместник-председател от членовете си;</a:t>
            </a:r>
          </a:p>
          <a:p>
            <a:pPr marL="342900" indent="-342900" algn="just">
              <a:buAutoNum type="arabicPeriod"/>
            </a:pPr>
            <a:r>
              <a:rPr lang="bg-BG" sz="1800" dirty="0" smtClean="0"/>
              <a:t>Подготвя и внася в Общото събрание проект за бюджет;</a:t>
            </a:r>
          </a:p>
          <a:p>
            <a:pPr marL="342900" indent="-342900" algn="just">
              <a:buAutoNum type="arabicPeriod"/>
            </a:pPr>
            <a:r>
              <a:rPr lang="bg-BG" sz="1800" dirty="0" smtClean="0"/>
              <a:t>Приема правила за своята работа;</a:t>
            </a:r>
          </a:p>
          <a:p>
            <a:pPr marL="342900" indent="-342900" algn="just">
              <a:buAutoNum type="arabicPeriod"/>
            </a:pPr>
            <a:r>
              <a:rPr lang="bg-BG" sz="1800" dirty="0" smtClean="0"/>
              <a:t>Разпорежда се с имуществото на сдружението при спазване изискванията на устава, както и взема решения относно набирането и разходването на средства на сдружението в кръга на правомощията си;</a:t>
            </a:r>
          </a:p>
          <a:p>
            <a:pPr marL="342900" indent="-342900" algn="just">
              <a:buAutoNum type="arabicPeriod"/>
            </a:pPr>
            <a:r>
              <a:rPr lang="bg-BG" sz="1800" dirty="0" smtClean="0"/>
              <a:t>Подготвя и внася в Общото събрание отчет за дейността на сдружението;</a:t>
            </a:r>
          </a:p>
          <a:p>
            <a:pPr marL="342900" indent="-342900" algn="just">
              <a:buAutoNum type="arabicPeriod"/>
            </a:pPr>
            <a:r>
              <a:rPr lang="bg-BG" sz="1800" dirty="0" smtClean="0"/>
              <a:t>Определя реда и организира извършването на дейността на сдружението и носи отговорност за това;</a:t>
            </a:r>
          </a:p>
          <a:p>
            <a:pPr marL="342900" indent="-342900" algn="just">
              <a:buAutoNum type="arabicPeriod"/>
            </a:pPr>
            <a:r>
              <a:rPr lang="bg-BG" sz="1800" dirty="0" smtClean="0"/>
              <a:t>Подготвя и представя пред Общото събрание предложения за развитие на сдружението;</a:t>
            </a:r>
          </a:p>
          <a:p>
            <a:pPr algn="just"/>
            <a:endParaRPr lang="bg-BG" sz="1800" dirty="0" smtClean="0"/>
          </a:p>
        </p:txBody>
      </p:sp>
    </p:spTree>
    <p:extLst>
      <p:ext uri="{BB962C8B-B14F-4D97-AF65-F5344CB8AC3E}">
        <p14:creationId xmlns:p14="http://schemas.microsoft.com/office/powerpoint/2010/main" val="6089520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741986"/>
            <a:ext cx="9085880" cy="461665"/>
          </a:xfrm>
          <a:prstGeom prst="rect">
            <a:avLst/>
          </a:prstGeom>
        </p:spPr>
        <p:txBody>
          <a:bodyPr wrap="square">
            <a:spAutoFit/>
          </a:bodyPr>
          <a:lstStyle/>
          <a:p>
            <a:pPr lvl="0" algn="ct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Правомощия</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Управителния</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съвет</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578699" y="2289522"/>
            <a:ext cx="7848872" cy="3970318"/>
          </a:xfrm>
          <a:prstGeom prst="rect">
            <a:avLst/>
          </a:prstGeom>
          <a:noFill/>
        </p:spPr>
        <p:txBody>
          <a:bodyPr wrap="square" rtlCol="0">
            <a:spAutoFit/>
          </a:bodyPr>
          <a:lstStyle/>
          <a:p>
            <a:pPr algn="just"/>
            <a:r>
              <a:rPr lang="bg-BG" sz="1800" dirty="0" smtClean="0"/>
              <a:t>10. Определя реда и организира извършването на дейността на сдружението, включително и тази в обществена полза и носи отговорност за това;</a:t>
            </a:r>
          </a:p>
          <a:p>
            <a:pPr algn="just"/>
            <a:r>
              <a:rPr lang="bg-BG" sz="1800" dirty="0" smtClean="0"/>
              <a:t>11. Извършва ликвидация при прекратяване на сдружението или определя лице, което да я извърши;</a:t>
            </a:r>
          </a:p>
          <a:p>
            <a:pPr algn="just"/>
            <a:r>
              <a:rPr lang="bg-BG" sz="1800" dirty="0" smtClean="0"/>
              <a:t>12. Определя щатния състав на сдружението;</a:t>
            </a:r>
          </a:p>
          <a:p>
            <a:pPr algn="just"/>
            <a:r>
              <a:rPr lang="bg-BG" sz="1800" dirty="0" smtClean="0"/>
              <a:t>13. Изготвя годишен доклад за дейността на сдружението;</a:t>
            </a:r>
          </a:p>
          <a:p>
            <a:pPr algn="just"/>
            <a:r>
              <a:rPr lang="bg-BG" sz="1800" dirty="0" smtClean="0"/>
              <a:t>14. Решава въпроси, свързани с разпореждането с недвижими имоти и учредяването на вещни права върху тях;</a:t>
            </a:r>
          </a:p>
          <a:p>
            <a:pPr algn="just"/>
            <a:r>
              <a:rPr lang="bg-BG" sz="1800" dirty="0" smtClean="0"/>
              <a:t>15. Определя реда и условията за предоставянето и получаването на заеми и целево финансиране, свързани с дейността на сдружението, както и ред и правила за безвъзмездно разходване на имуществото на сдружението и подпомагането на трети лица;</a:t>
            </a:r>
          </a:p>
          <a:p>
            <a:pPr algn="just"/>
            <a:endParaRPr lang="bg-BG" sz="1800" dirty="0" smtClean="0"/>
          </a:p>
          <a:p>
            <a:pPr algn="just"/>
            <a:endParaRPr lang="bg-BG" sz="1800" dirty="0" smtClean="0"/>
          </a:p>
        </p:txBody>
      </p:sp>
    </p:spTree>
    <p:extLst>
      <p:ext uri="{BB962C8B-B14F-4D97-AF65-F5344CB8AC3E}">
        <p14:creationId xmlns:p14="http://schemas.microsoft.com/office/powerpoint/2010/main" val="30107854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741986"/>
            <a:ext cx="9085880" cy="461665"/>
          </a:xfrm>
          <a:prstGeom prst="rect">
            <a:avLst/>
          </a:prstGeom>
        </p:spPr>
        <p:txBody>
          <a:bodyPr wrap="square">
            <a:spAutoFit/>
          </a:bodyPr>
          <a:lstStyle/>
          <a:p>
            <a:pPr lvl="0" algn="ct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Правомощия</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Управителния</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съвет</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578699" y="2289522"/>
            <a:ext cx="7848872" cy="3416320"/>
          </a:xfrm>
          <a:prstGeom prst="rect">
            <a:avLst/>
          </a:prstGeom>
          <a:noFill/>
        </p:spPr>
        <p:txBody>
          <a:bodyPr wrap="square" rtlCol="0">
            <a:spAutoFit/>
          </a:bodyPr>
          <a:lstStyle/>
          <a:p>
            <a:pPr algn="just"/>
            <a:r>
              <a:rPr lang="bg-BG" sz="1800" dirty="0" smtClean="0"/>
              <a:t>16. Взема решения за разходване на средства извън определените с бюджета, които подлежат на утвърждаване на следващото заседание на Общото събрание;</a:t>
            </a:r>
          </a:p>
          <a:p>
            <a:pPr algn="just"/>
            <a:r>
              <a:rPr lang="bg-BG" sz="1800" dirty="0" smtClean="0"/>
              <a:t>17. Разработва управленски системи и процедури за ефективното и прозрачно функциониране на сдружението и за прилагане на Стратегията за местно развитие;</a:t>
            </a:r>
          </a:p>
          <a:p>
            <a:pPr algn="just"/>
            <a:r>
              <a:rPr lang="bg-BG" sz="1800" dirty="0" smtClean="0"/>
              <a:t>18. Избира представители на сдружението в национални и европейски мрежи на селските райони;</a:t>
            </a:r>
          </a:p>
          <a:p>
            <a:pPr algn="just"/>
            <a:r>
              <a:rPr lang="bg-BG" sz="1800" dirty="0" smtClean="0"/>
              <a:t>19. Взема решения по всички други въпроси, които по закон или съгласно устава не спадат в правата на друг орган.</a:t>
            </a:r>
          </a:p>
          <a:p>
            <a:pPr algn="just"/>
            <a:endParaRPr lang="bg-BG" sz="1800" dirty="0" smtClean="0"/>
          </a:p>
          <a:p>
            <a:pPr algn="just"/>
            <a:endParaRPr lang="bg-BG" sz="1800" dirty="0" smtClean="0"/>
          </a:p>
        </p:txBody>
      </p:sp>
    </p:spTree>
    <p:extLst>
      <p:ext uri="{BB962C8B-B14F-4D97-AF65-F5344CB8AC3E}">
        <p14:creationId xmlns:p14="http://schemas.microsoft.com/office/powerpoint/2010/main" val="34722798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11" name="Правоъгълник 10"/>
          <p:cNvSpPr/>
          <p:nvPr/>
        </p:nvSpPr>
        <p:spPr>
          <a:xfrm>
            <a:off x="0" y="1741986"/>
            <a:ext cx="9085880" cy="830997"/>
          </a:xfrm>
          <a:prstGeom prst="rect">
            <a:avLst/>
          </a:prstGeom>
        </p:spPr>
        <p:txBody>
          <a:bodyPr wrap="square">
            <a:spAutoFit/>
          </a:bodyPr>
          <a:lstStyle/>
          <a:p>
            <a:pPr lvl="0" algn="ct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Тема 3: Практики за добро управление и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вземане</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на решения в условия на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прозрачност</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и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отчетност</a:t>
            </a:r>
            <a:r>
              <a:rPr lang="ru-RU" b="1" dirty="0"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 пред </a:t>
            </a:r>
            <a:r>
              <a:rPr lang="ru-RU" b="1" dirty="0" err="1" smtClean="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rPr>
              <a:t>общността</a:t>
            </a:r>
            <a:endParaRPr lang="ru-RU" b="1" dirty="0">
              <a:ln w="1905"/>
              <a:effectLst>
                <a:innerShdw blurRad="69850" dist="43180" dir="5400000">
                  <a:srgbClr val="000000">
                    <a:alpha val="65000"/>
                  </a:srgbClr>
                </a:innerShdw>
              </a:effectLst>
              <a:ea typeface="Verdana" panose="020B0604030504040204" pitchFamily="34" charset="0"/>
              <a:cs typeface="Times New Roman" panose="02020603050405020304" pitchFamily="18" charset="0"/>
            </a:endParaRPr>
          </a:p>
        </p:txBody>
      </p:sp>
      <p:sp>
        <p:nvSpPr>
          <p:cNvPr id="3" name="Текстово поле 2"/>
          <p:cNvSpPr txBox="1"/>
          <p:nvPr/>
        </p:nvSpPr>
        <p:spPr>
          <a:xfrm>
            <a:off x="578699" y="2711859"/>
            <a:ext cx="7848872" cy="646331"/>
          </a:xfrm>
          <a:prstGeom prst="rect">
            <a:avLst/>
          </a:prstGeom>
          <a:noFill/>
        </p:spPr>
        <p:txBody>
          <a:bodyPr wrap="square" rtlCol="0">
            <a:spAutoFit/>
          </a:bodyPr>
          <a:lstStyle/>
          <a:p>
            <a:pPr algn="just"/>
            <a:endParaRPr lang="bg-BG" sz="1800" dirty="0" smtClean="0"/>
          </a:p>
          <a:p>
            <a:pPr algn="just"/>
            <a:endParaRPr lang="bg-BG" sz="1800" dirty="0" smtClean="0"/>
          </a:p>
        </p:txBody>
      </p:sp>
      <p:pic>
        <p:nvPicPr>
          <p:cNvPr id="4" name="Картина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6128" y="2572983"/>
            <a:ext cx="4733623" cy="3326009"/>
          </a:xfrm>
          <a:prstGeom prst="rect">
            <a:avLst/>
          </a:prstGeom>
        </p:spPr>
      </p:pic>
    </p:spTree>
    <p:extLst>
      <p:ext uri="{BB962C8B-B14F-4D97-AF65-F5344CB8AC3E}">
        <p14:creationId xmlns:p14="http://schemas.microsoft.com/office/powerpoint/2010/main" val="31816214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3" name="Текстово поле 2"/>
          <p:cNvSpPr txBox="1"/>
          <p:nvPr/>
        </p:nvSpPr>
        <p:spPr>
          <a:xfrm>
            <a:off x="578699" y="2711859"/>
            <a:ext cx="7848872" cy="646331"/>
          </a:xfrm>
          <a:prstGeom prst="rect">
            <a:avLst/>
          </a:prstGeom>
          <a:noFill/>
        </p:spPr>
        <p:txBody>
          <a:bodyPr wrap="square" rtlCol="0">
            <a:spAutoFit/>
          </a:bodyPr>
          <a:lstStyle/>
          <a:p>
            <a:pPr algn="just"/>
            <a:endParaRPr lang="bg-BG" sz="1800" dirty="0" smtClean="0"/>
          </a:p>
          <a:p>
            <a:pPr algn="just"/>
            <a:endParaRPr lang="bg-BG" sz="1800" dirty="0" smtClean="0"/>
          </a:p>
        </p:txBody>
      </p:sp>
      <p:pic>
        <p:nvPicPr>
          <p:cNvPr id="5" name="Картина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3081" y="1648544"/>
            <a:ext cx="7956376" cy="4280149"/>
          </a:xfrm>
          <a:prstGeom prst="rect">
            <a:avLst/>
          </a:prstGeom>
        </p:spPr>
      </p:pic>
    </p:spTree>
    <p:extLst>
      <p:ext uri="{BB962C8B-B14F-4D97-AF65-F5344CB8AC3E}">
        <p14:creationId xmlns:p14="http://schemas.microsoft.com/office/powerpoint/2010/main" val="12686023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pattFill prst="pct30">
          <a:fgClr>
            <a:schemeClr val="accent6">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052" name="Rectangle 4"/>
          <p:cNvSpPr>
            <a:spLocks noGrp="1" noChangeArrowheads="1"/>
          </p:cNvSpPr>
          <p:nvPr>
            <p:ph type="title" idx="4294967295"/>
          </p:nvPr>
        </p:nvSpPr>
        <p:spPr>
          <a:xfrm>
            <a:off x="0" y="5787121"/>
            <a:ext cx="9085880" cy="1035496"/>
          </a:xfrm>
          <a:noFill/>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ru-RU" altLang="zh-CN" sz="900" b="1" i="1" dirty="0">
                <a:solidFill>
                  <a:schemeClr val="bg2"/>
                </a:solidFill>
              </a:rPr>
              <a:t>Този документ е създаден в рамките на проект </a:t>
            </a:r>
            <a:r>
              <a:rPr lang="ru-RU" altLang="zh-CN" sz="900" b="1" i="1" dirty="0" smtClean="0">
                <a:solidFill>
                  <a:schemeClr val="bg2"/>
                </a:solidFill>
              </a:rPr>
              <a:t> №</a:t>
            </a:r>
            <a:r>
              <a:rPr lang="ru-RU" altLang="zh-CN" sz="900" b="1" i="1" dirty="0">
                <a:solidFill>
                  <a:schemeClr val="bg2"/>
                </a:solidFill>
              </a:rPr>
              <a:t>BG06RDNP001-19.001-0040 </a:t>
            </a:r>
            <a:r>
              <a:rPr lang="ru-RU" altLang="zh-CN" sz="900" b="1" i="1" dirty="0" smtClean="0">
                <a:solidFill>
                  <a:schemeClr val="bg2"/>
                </a:solidFill>
              </a:rPr>
              <a:t> „</a:t>
            </a:r>
            <a:r>
              <a:rPr lang="ru-RU" altLang="zh-CN" sz="900" b="1" i="1" dirty="0">
                <a:solidFill>
                  <a:schemeClr val="bg2"/>
                </a:solidFill>
              </a:rPr>
              <a:t>Стратегия за Водено от общностите местно развитие на територията на </a:t>
            </a:r>
            <a:r>
              <a:rPr lang="ru-RU" altLang="zh-CN" sz="900" b="1" i="1" dirty="0" smtClean="0">
                <a:solidFill>
                  <a:schemeClr val="bg2"/>
                </a:solidFill>
              </a:rPr>
              <a:t>МИГ  </a:t>
            </a:r>
            <a:r>
              <a:rPr lang="ru-RU" altLang="zh-CN" sz="900" b="1" i="1" dirty="0">
                <a:solidFill>
                  <a:schemeClr val="bg2"/>
                </a:solidFill>
              </a:rPr>
              <a:t>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a:t>
            </a:r>
            <a:endParaRPr lang="en-US" altLang="zh-CN" sz="900" b="1" i="1" dirty="0">
              <a:solidFill>
                <a:schemeClr val="bg2"/>
              </a:solidFill>
            </a:endParaRPr>
          </a:p>
        </p:txBody>
      </p:sp>
      <p:sp>
        <p:nvSpPr>
          <p:cNvPr id="2053" name="Rectangle 5"/>
          <p:cNvSpPr>
            <a:spLocks noChangeArrowheads="1"/>
          </p:cNvSpPr>
          <p:nvPr/>
        </p:nvSpPr>
        <p:spPr bwMode="auto">
          <a:xfrm>
            <a:off x="128903" y="2060848"/>
            <a:ext cx="874846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algn="ctr">
              <a:spcBef>
                <a:spcPct val="20000"/>
              </a:spcBef>
              <a:defRPr kumimoji="1" sz="3200">
                <a:solidFill>
                  <a:schemeClr val="tx1"/>
                </a:solidFill>
                <a:latin typeface="Times New Roman" pitchFamily="18" charset="0"/>
                <a:ea typeface="宋体" pitchFamily="2" charset="-122"/>
              </a:defRPr>
            </a:lvl1pPr>
            <a:lvl2pPr algn="ctr">
              <a:spcBef>
                <a:spcPct val="20000"/>
              </a:spcBef>
              <a:defRPr kumimoji="1" sz="2800">
                <a:solidFill>
                  <a:schemeClr val="tx1"/>
                </a:solidFill>
                <a:latin typeface="Times New Roman" pitchFamily="18" charset="0"/>
                <a:ea typeface="宋体" pitchFamily="2" charset="-122"/>
              </a:defRPr>
            </a:lvl2pPr>
            <a:lvl3pPr algn="ctr">
              <a:spcBef>
                <a:spcPct val="20000"/>
              </a:spcBef>
              <a:defRPr kumimoji="1" sz="2400">
                <a:solidFill>
                  <a:schemeClr val="tx1"/>
                </a:solidFill>
                <a:latin typeface="Times New Roman" pitchFamily="18" charset="0"/>
                <a:ea typeface="宋体" pitchFamily="2" charset="-122"/>
              </a:defRPr>
            </a:lvl3pPr>
            <a:lvl4pPr algn="ctr">
              <a:spcBef>
                <a:spcPct val="20000"/>
              </a:spcBef>
              <a:defRPr kumimoji="1" sz="2000">
                <a:solidFill>
                  <a:schemeClr val="tx1"/>
                </a:solidFill>
                <a:latin typeface="Times New Roman" pitchFamily="18" charset="0"/>
                <a:ea typeface="宋体" pitchFamily="2" charset="-122"/>
              </a:defRPr>
            </a:lvl4pPr>
            <a:lvl5pPr algn="ctr">
              <a:spcBef>
                <a:spcPct val="20000"/>
              </a:spcBef>
              <a:defRPr kumimoji="1" sz="2000">
                <a:solidFill>
                  <a:schemeClr val="tx1"/>
                </a:solidFill>
                <a:latin typeface="Times New Roman" pitchFamily="18" charset="0"/>
                <a:ea typeface="宋体" pitchFamily="2" charset="-122"/>
              </a:defRPr>
            </a:lvl5pPr>
            <a:lvl6pPr algn="ctr" fontAlgn="base">
              <a:spcBef>
                <a:spcPct val="20000"/>
              </a:spcBef>
              <a:spcAft>
                <a:spcPct val="0"/>
              </a:spcAft>
              <a:defRPr kumimoji="1" sz="2000">
                <a:solidFill>
                  <a:schemeClr val="tx1"/>
                </a:solidFill>
                <a:latin typeface="Times New Roman" pitchFamily="18" charset="0"/>
                <a:ea typeface="宋体" pitchFamily="2" charset="-122"/>
              </a:defRPr>
            </a:lvl6pPr>
            <a:lvl7pPr algn="ctr" fontAlgn="base">
              <a:spcBef>
                <a:spcPct val="20000"/>
              </a:spcBef>
              <a:spcAft>
                <a:spcPct val="0"/>
              </a:spcAft>
              <a:defRPr kumimoji="1" sz="2000">
                <a:solidFill>
                  <a:schemeClr val="tx1"/>
                </a:solidFill>
                <a:latin typeface="Times New Roman" pitchFamily="18" charset="0"/>
                <a:ea typeface="宋体" pitchFamily="2" charset="-122"/>
              </a:defRPr>
            </a:lvl7pPr>
            <a:lvl8pPr algn="ctr" fontAlgn="base">
              <a:spcBef>
                <a:spcPct val="20000"/>
              </a:spcBef>
              <a:spcAft>
                <a:spcPct val="0"/>
              </a:spcAft>
              <a:defRPr kumimoji="1" sz="2000">
                <a:solidFill>
                  <a:schemeClr val="tx1"/>
                </a:solidFill>
                <a:latin typeface="Times New Roman" pitchFamily="18" charset="0"/>
                <a:ea typeface="宋体" pitchFamily="2" charset="-122"/>
              </a:defRPr>
            </a:lvl8pPr>
            <a:lvl9pPr algn="ctr" fontAlgn="base">
              <a:spcBef>
                <a:spcPct val="20000"/>
              </a:spcBef>
              <a:spcAft>
                <a:spcPct val="0"/>
              </a:spcAft>
              <a:defRPr kumimoji="1" sz="2000">
                <a:solidFill>
                  <a:schemeClr val="tx1"/>
                </a:solidFill>
                <a:latin typeface="Times New Roman" pitchFamily="18" charset="0"/>
                <a:ea typeface="宋体" pitchFamily="2" charset="-122"/>
              </a:defRPr>
            </a:lvl9pPr>
          </a:lstStyle>
          <a:p>
            <a:endParaRPr lang="en-US" altLang="zh-CN" sz="2400" b="1" dirty="0">
              <a:solidFill>
                <a:schemeClr val="bg1"/>
              </a:solidFill>
              <a:effectLst>
                <a:outerShdw blurRad="38100" dist="38100" dir="2700000" algn="tl">
                  <a:srgbClr val="000000">
                    <a:alpha val="43137"/>
                  </a:srgbClr>
                </a:outerShdw>
              </a:effectLst>
            </a:endParaRPr>
          </a:p>
        </p:txBody>
      </p:sp>
      <p:pic>
        <p:nvPicPr>
          <p:cNvPr id="1026" name="Picture 2" descr="C:\Users\Pavlina Stanchovska\Desktop\Презентации ОБУЧЕНИЯ\ЛОГА\LEADER 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2240" y="258990"/>
            <a:ext cx="1085280" cy="99190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Pavlina Stanchovska\Desktop\Презентации ОБУЧЕНИЯ\ЛОГА\Logo ESI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2" y="262703"/>
            <a:ext cx="1077224" cy="10772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Pavlina Stanchovska\Desktop\Презентации ОБУЧЕНИЯ\ЛОГА\Logo PRSR.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084168" y="152730"/>
            <a:ext cx="1537451" cy="12610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Pavlina Stanchovska\Desktop\Презентации ОБУЧЕНИЯ\ЛОГА\OPIC Logo.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68583" y="138527"/>
            <a:ext cx="1664440" cy="12894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RV2\migs\МИГ ВОМР\Бланки МИГ\Лога\MIG_Bqla_Slatina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0117" y="258990"/>
            <a:ext cx="3162304" cy="991902"/>
          </a:xfrm>
          <a:prstGeom prst="rect">
            <a:avLst/>
          </a:prstGeom>
          <a:noFill/>
          <a:extLst>
            <a:ext uri="{909E8E84-426E-40DD-AFC4-6F175D3DCCD1}">
              <a14:hiddenFill xmlns:a14="http://schemas.microsoft.com/office/drawing/2010/main">
                <a:solidFill>
                  <a:srgbClr val="FFFFFF"/>
                </a:solidFill>
              </a14:hiddenFill>
            </a:ext>
          </a:extLst>
        </p:spPr>
      </p:pic>
      <p:sp>
        <p:nvSpPr>
          <p:cNvPr id="2" name="Правоъгълник 1"/>
          <p:cNvSpPr/>
          <p:nvPr/>
        </p:nvSpPr>
        <p:spPr>
          <a:xfrm>
            <a:off x="95902" y="1340767"/>
            <a:ext cx="8652562" cy="307777"/>
          </a:xfrm>
          <a:prstGeom prst="rect">
            <a:avLst/>
          </a:prstGeom>
        </p:spPr>
        <p:txBody>
          <a:bodyPr wrap="squar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ru-RU" sz="1400" b="1" dirty="0" smtClean="0">
                <a:ln w="50800"/>
                <a:solidFill>
                  <a:schemeClr val="accent4">
                    <a:lumMod val="85000"/>
                    <a:lumOff val="15000"/>
                  </a:schemeClr>
                </a:solidFill>
              </a:rPr>
              <a:t>Европейският </a:t>
            </a:r>
            <a:r>
              <a:rPr lang="ru-RU" sz="1400" b="1" dirty="0">
                <a:ln w="50800"/>
                <a:solidFill>
                  <a:schemeClr val="accent4">
                    <a:lumMod val="85000"/>
                    <a:lumOff val="15000"/>
                  </a:schemeClr>
                </a:solidFill>
              </a:rPr>
              <a:t>земеделски фонд за развитие на селските райони: Европа инвестира в селските </a:t>
            </a:r>
            <a:r>
              <a:rPr lang="ru-RU" sz="1400" b="1" dirty="0" smtClean="0">
                <a:ln w="50800"/>
                <a:solidFill>
                  <a:schemeClr val="accent4">
                    <a:lumMod val="85000"/>
                    <a:lumOff val="15000"/>
                  </a:schemeClr>
                </a:solidFill>
              </a:rPr>
              <a:t>райони</a:t>
            </a:r>
            <a:endParaRPr lang="bg-BG" sz="1400" b="1" dirty="0">
              <a:ln w="50800"/>
              <a:solidFill>
                <a:schemeClr val="accent4">
                  <a:lumMod val="85000"/>
                  <a:lumOff val="15000"/>
                </a:schemeClr>
              </a:solidFill>
            </a:endParaRPr>
          </a:p>
        </p:txBody>
      </p:sp>
      <p:sp>
        <p:nvSpPr>
          <p:cNvPr id="3" name="Текстово поле 2"/>
          <p:cNvSpPr txBox="1"/>
          <p:nvPr/>
        </p:nvSpPr>
        <p:spPr>
          <a:xfrm>
            <a:off x="578699" y="2711859"/>
            <a:ext cx="7848872" cy="646331"/>
          </a:xfrm>
          <a:prstGeom prst="rect">
            <a:avLst/>
          </a:prstGeom>
          <a:noFill/>
        </p:spPr>
        <p:txBody>
          <a:bodyPr wrap="square" rtlCol="0">
            <a:spAutoFit/>
          </a:bodyPr>
          <a:lstStyle/>
          <a:p>
            <a:pPr algn="just"/>
            <a:endParaRPr lang="bg-BG" sz="1800" dirty="0" smtClean="0"/>
          </a:p>
          <a:p>
            <a:pPr algn="just"/>
            <a:endParaRPr lang="bg-BG" sz="1800" dirty="0" smtClean="0"/>
          </a:p>
        </p:txBody>
      </p:sp>
      <p:sp>
        <p:nvSpPr>
          <p:cNvPr id="4" name="Текстово поле 3"/>
          <p:cNvSpPr txBox="1"/>
          <p:nvPr/>
        </p:nvSpPr>
        <p:spPr>
          <a:xfrm>
            <a:off x="971600" y="1772816"/>
            <a:ext cx="7455971" cy="461665"/>
          </a:xfrm>
          <a:prstGeom prst="rect">
            <a:avLst/>
          </a:prstGeom>
          <a:noFill/>
        </p:spPr>
        <p:txBody>
          <a:bodyPr wrap="square" rtlCol="0">
            <a:spAutoFit/>
          </a:bodyPr>
          <a:lstStyle/>
          <a:p>
            <a:pPr algn="ctr"/>
            <a:r>
              <a:rPr lang="bg-BG" dirty="0" smtClean="0"/>
              <a:t>Благодарим за вниманието и отделеното време!</a:t>
            </a:r>
            <a:endParaRPr lang="bg-BG" dirty="0"/>
          </a:p>
        </p:txBody>
      </p:sp>
      <p:pic>
        <p:nvPicPr>
          <p:cNvPr id="7" name="Картина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26533" y="2234481"/>
            <a:ext cx="4746104" cy="3559578"/>
          </a:xfrm>
          <a:prstGeom prst="rect">
            <a:avLst/>
          </a:prstGeom>
        </p:spPr>
      </p:pic>
    </p:spTree>
    <p:extLst>
      <p:ext uri="{BB962C8B-B14F-4D97-AF65-F5344CB8AC3E}">
        <p14:creationId xmlns:p14="http://schemas.microsoft.com/office/powerpoint/2010/main" val="2287331814"/>
      </p:ext>
    </p:extLst>
  </p:cSld>
  <p:clrMapOvr>
    <a:masterClrMapping/>
  </p:clrMapOvr>
  <p:timing>
    <p:tnLst>
      <p:par>
        <p:cTn id="1" dur="indefinite" restart="never" nodeType="tmRoot"/>
      </p:par>
    </p:tnLst>
  </p:timing>
</p:sld>
</file>

<file path=ppt/theme/theme1.xml><?xml version="1.0" encoding="utf-8"?>
<a:theme xmlns:a="http://schemas.openxmlformats.org/drawingml/2006/main" name="business-04">
  <a:themeElements>
    <a:clrScheme name="template7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plate7">
      <a:majorFont>
        <a:latin typeface="Times New Roman"/>
        <a:ea typeface="宋体"/>
        <a:cs typeface=""/>
      </a:majorFont>
      <a:minorFont>
        <a:latin typeface="Times New Roman"/>
        <a:ea typeface="宋体"/>
        <a:cs typeface=""/>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CN" altLang="en-US" sz="24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template7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plate7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plate7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plate7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plate7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plate7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plate7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тема">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business-04</Template>
  <TotalTime>1438</TotalTime>
  <Words>7038</Words>
  <Application>Microsoft Office PowerPoint</Application>
  <PresentationFormat>Презентация на цял екран (4:3)</PresentationFormat>
  <Paragraphs>256</Paragraphs>
  <Slides>33</Slides>
  <Notes>2</Notes>
  <HiddenSlides>0</HiddenSlides>
  <MMClips>0</MMClips>
  <ScaleCrop>false</ScaleCrop>
  <HeadingPairs>
    <vt:vector size="6" baseType="variant">
      <vt:variant>
        <vt:lpstr>Използвани шрифтове</vt:lpstr>
      </vt:variant>
      <vt:variant>
        <vt:i4>5</vt:i4>
      </vt:variant>
      <vt:variant>
        <vt:lpstr>Тема</vt:lpstr>
      </vt:variant>
      <vt:variant>
        <vt:i4>1</vt:i4>
      </vt:variant>
      <vt:variant>
        <vt:lpstr>Заглавия на слайдовете</vt:lpstr>
      </vt:variant>
      <vt:variant>
        <vt:i4>33</vt:i4>
      </vt:variant>
    </vt:vector>
  </HeadingPairs>
  <TitlesOfParts>
    <vt:vector size="39" baseType="lpstr">
      <vt:lpstr>宋体</vt:lpstr>
      <vt:lpstr>Calibri</vt:lpstr>
      <vt:lpstr>Times New Roman</vt:lpstr>
      <vt:lpstr>Verdana</vt:lpstr>
      <vt:lpstr>Wingdings</vt:lpstr>
      <vt:lpstr>business-04</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lpstr>Този документ е създаден в рамките на проект  №BG06RDNP001-19.001-0040  „Стратегия за Водено от общностите местно развитие на територията на МИГ  Бяла Слатина“, който се осъществява с финансовата подкрепа на Програма за развитие на селските райони 2014-2020 г. и Оперативна програма „Иновации и конкурентоспособност“ 2014 – 2020 г., съфинансирани от Европейския съюз чрез Европейските структурни и инвестиционни фондове. Цялата отговорност за съдържанието на публикацията се носи от СНЦ „Местна инициативна група Бяла Слатина“ и при никакви обстоятелства не може да се счита, че този документ отразява официалното становище на Европейския съюз и Управляващите органи на ПРСР 2014 – 2020 г. и ОПИК 2014-2020 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Name</dc:title>
  <dc:creator>Pavlina Stanchovska</dc:creator>
  <cp:lastModifiedBy>mig 2</cp:lastModifiedBy>
  <cp:revision>126</cp:revision>
  <cp:lastPrinted>2019-10-02T08:38:02Z</cp:lastPrinted>
  <dcterms:created xsi:type="dcterms:W3CDTF">2018-08-17T08:29:07Z</dcterms:created>
  <dcterms:modified xsi:type="dcterms:W3CDTF">2019-10-02T08:44:33Z</dcterms:modified>
</cp:coreProperties>
</file>