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56" r:id="rId2"/>
    <p:sldId id="292" r:id="rId3"/>
    <p:sldId id="293" r:id="rId4"/>
    <p:sldId id="294" r:id="rId5"/>
    <p:sldId id="295" r:id="rId6"/>
    <p:sldId id="257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58" r:id="rId40"/>
    <p:sldId id="291" r:id="rId41"/>
  </p:sldIdLst>
  <p:sldSz cx="12192000" cy="6858000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1466C-FD89-4884-85A3-F2684371F08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9154630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DC506-B61C-4827-A120-76A4F246421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3319981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DC506-B61C-4827-A120-76A4F2464213}" type="slidenum">
              <a:rPr lang="bg-BG" smtClean="0"/>
              <a:t>1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8507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DC506-B61C-4827-A120-76A4F2464213}" type="slidenum">
              <a:rPr lang="bg-BG" smtClean="0"/>
              <a:t>2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920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DC506-B61C-4827-A120-76A4F2464213}" type="slidenum">
              <a:rPr lang="bg-BG" smtClean="0"/>
              <a:t>3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1478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DC506-B61C-4827-A120-76A4F2464213}" type="slidenum">
              <a:rPr lang="bg-BG" smtClean="0"/>
              <a:t>4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2415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DC506-B61C-4827-A120-76A4F2464213}" type="slidenum">
              <a:rPr lang="bg-BG" smtClean="0"/>
              <a:t>5</a:t>
            </a:fld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0696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0686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480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993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836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8160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007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52351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0265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1581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2898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900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1921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0201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2185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272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720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9191E-7717-4949-A572-8CC76D21149F}" type="datetimeFigureOut">
              <a:rPr lang="bg-BG" smtClean="0"/>
              <a:t>4.10.2019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17DC9B-07A4-4C09-9BBC-8BBFBAE9D06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3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mailto:mig_bslatina@abv.b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196074" y="1924290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bg-BG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Двудневно обучение за подготовка на проекти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мерки от СВОМР на МИГ Бяла Слатина за кандидати</a:t>
            </a: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248019" y="4157320"/>
            <a:ext cx="8915399" cy="1126283"/>
          </a:xfrm>
        </p:spPr>
        <p:txBody>
          <a:bodyPr>
            <a:normAutofit/>
          </a:bodyPr>
          <a:lstStyle/>
          <a:p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Гр. Бяла Слатина, 12.08.2019 – 13.08.2019 г.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0317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38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0317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3983967" y="1603175"/>
            <a:ext cx="4031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 и терминология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2140841" y="2650703"/>
            <a:ext cx="7717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Насоки/условия за кандидатстване;</a:t>
            </a:r>
          </a:p>
          <a:p>
            <a:pPr marL="285750" indent="-285750" algn="just">
              <a:buFontTx/>
              <a:buChar char="-"/>
            </a:pP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 система за управление и наблюдение 2020 /ИСУН 2020/.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73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0317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3772103" y="1412106"/>
            <a:ext cx="4615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Формулиране на проектна идея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94" y="2075682"/>
            <a:ext cx="2507059" cy="1880295"/>
          </a:xfrm>
          <a:prstGeom prst="rect">
            <a:avLst/>
          </a:prstGeom>
        </p:spPr>
      </p:pic>
      <p:sp>
        <p:nvSpPr>
          <p:cNvPr id="15" name="Правоъгълник 14"/>
          <p:cNvSpPr/>
          <p:nvPr/>
        </p:nvSpPr>
        <p:spPr>
          <a:xfrm>
            <a:off x="1588054" y="4121075"/>
            <a:ext cx="2322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ФИНАНСИРАНЕ</a:t>
            </a:r>
            <a:r>
              <a:rPr lang="bg-BG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16" name="Картина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442" y="3657842"/>
            <a:ext cx="2970115" cy="2128969"/>
          </a:xfrm>
          <a:prstGeom prst="rect">
            <a:avLst/>
          </a:prstGeom>
        </p:spPr>
      </p:pic>
      <p:sp>
        <p:nvSpPr>
          <p:cNvPr id="17" name="Правоъгълник 16"/>
          <p:cNvSpPr/>
          <p:nvPr/>
        </p:nvSpPr>
        <p:spPr>
          <a:xfrm>
            <a:off x="5802074" y="3252817"/>
            <a:ext cx="138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ИДЕЯ</a:t>
            </a:r>
          </a:p>
        </p:txBody>
      </p:sp>
      <p:pic>
        <p:nvPicPr>
          <p:cNvPr id="18" name="Картина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746" y="2112824"/>
            <a:ext cx="2321734" cy="2008251"/>
          </a:xfrm>
          <a:prstGeom prst="rect">
            <a:avLst/>
          </a:prstGeom>
        </p:spPr>
      </p:pic>
      <p:sp>
        <p:nvSpPr>
          <p:cNvPr id="19" name="Правоъгълник 18"/>
          <p:cNvSpPr/>
          <p:nvPr/>
        </p:nvSpPr>
        <p:spPr>
          <a:xfrm>
            <a:off x="9191804" y="4173792"/>
            <a:ext cx="23396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КОНСУЛТИРАНЕ</a:t>
            </a:r>
          </a:p>
        </p:txBody>
      </p:sp>
    </p:spTree>
    <p:extLst>
      <p:ext uri="{BB962C8B-B14F-4D97-AF65-F5344CB8AC3E}">
        <p14:creationId xmlns:p14="http://schemas.microsoft.com/office/powerpoint/2010/main" val="422614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0317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3719300" y="1561291"/>
            <a:ext cx="4721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Планиране – дейности и разходи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авоъгълник 19"/>
          <p:cNvSpPr/>
          <p:nvPr/>
        </p:nvSpPr>
        <p:spPr>
          <a:xfrm>
            <a:off x="2140842" y="2114254"/>
            <a:ext cx="7717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Допустими дейности = допустими разходи = успешен проект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602" y="2496747"/>
            <a:ext cx="4563897" cy="342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46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0317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081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3" name="Правоъгълник 12"/>
          <p:cNvSpPr/>
          <p:nvPr/>
        </p:nvSpPr>
        <p:spPr>
          <a:xfrm>
            <a:off x="3699237" y="1520354"/>
            <a:ext cx="44418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 документи за проектите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3699237" y="2182752"/>
            <a:ext cx="47615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 на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кандидата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дълготрайните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за 2018 г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Удостоверение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актуално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състояние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 план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Оферти/Спецификации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Работни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Количествени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сметки и КСС /при СМР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Декларации </a:t>
            </a: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образци</a:t>
            </a:r>
            <a:r>
              <a:rPr lang="en-US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alt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934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124" y="1954616"/>
            <a:ext cx="6853878" cy="3867888"/>
          </a:xfrm>
        </p:spPr>
      </p:pic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авоъгълник 8"/>
          <p:cNvSpPr/>
          <p:nvPr/>
        </p:nvSpPr>
        <p:spPr>
          <a:xfrm>
            <a:off x="1108239" y="1402970"/>
            <a:ext cx="102257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с процеса за кандидатстване в ИСУН. Практическа работа.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883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278075" y="1312989"/>
            <a:ext cx="3757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системата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32839" y="1772823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изберете команда „НОВ ПОТРЕБИТЕЛ“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екран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876" y="2142155"/>
            <a:ext cx="4167831" cy="371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269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278075" y="1312989"/>
            <a:ext cx="3757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системата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1774654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попълване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уверите, че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Вас информация 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потвърдете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нов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бутон „ПРОДЪЛЖИ“: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4575" y="2418197"/>
            <a:ext cx="4727796" cy="358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04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278075" y="1312989"/>
            <a:ext cx="37576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системата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70" y="1733967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съобщения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посочения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адрес,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съдържащо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потвърждаване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0136" y="2287532"/>
            <a:ext cx="6019749" cy="2822625"/>
          </a:xfrm>
          <a:prstGeom prst="rect">
            <a:avLst/>
          </a:prstGeom>
        </p:spPr>
      </p:pic>
      <p:sp>
        <p:nvSpPr>
          <p:cNvPr id="13" name="Правоъгълник 12"/>
          <p:cNvSpPr/>
          <p:nvPr/>
        </p:nvSpPr>
        <p:spPr>
          <a:xfrm>
            <a:off x="260967" y="5017391"/>
            <a:ext cx="11638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хипервръзката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потвърждение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активиран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автоматично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пренасочени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страница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парола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успешно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паролата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достъпите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39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9" y="13129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3032011" y="173639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отворена процедура от оперативна карта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69" y="2112349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отворена процедура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изберете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меню „ПРОЦЕДУРИ ЗА БФП“, секция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Отворени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дървовидната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структура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Разгънете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дървото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бутон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мишката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изберете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желаната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Вас процедура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7614" y="3098845"/>
            <a:ext cx="3520927" cy="292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33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9" y="13129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932196" y="1774654"/>
            <a:ext cx="3900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Генериране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форма на формуляр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260970" y="2143986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избраната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Вас процедура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бутона „НОВО ПРОЕКТНО ПРЕДЛОЖЕНИЕ“ от отворения подробен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отворена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4164" y="2893356"/>
            <a:ext cx="3808652" cy="305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54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9" y="13129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932196" y="1774654"/>
            <a:ext cx="3667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формуляра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70" y="2143986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долу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формуляра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запишете формуляра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че той да 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достъпен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видим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отвсякъде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независимо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работите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9270" y="2860058"/>
            <a:ext cx="3121481" cy="30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45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9" y="13129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932196" y="1774654"/>
            <a:ext cx="36670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формуляра 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70" y="2143986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 можете да видите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Вас формуляр в раздел „ФОРМУЛЯРИ“, подраздел „Работни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3300" y="2797311"/>
            <a:ext cx="5416572" cy="322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71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9" y="13129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4440284" y="1774654"/>
            <a:ext cx="2650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 на формуляр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69" y="2112349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повторно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влизане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видите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Ваши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две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Работни и Приключили. Тук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изберете желания формуляр и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заредите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редакция.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1715" y="2755132"/>
            <a:ext cx="6376590" cy="334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996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4365877" y="1637319"/>
            <a:ext cx="2825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Попълване на формуляр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1966383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заредите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редакция формуляр, нов 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съществуващ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необходимо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полета да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попълнят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функция за проверка,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достъпна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менюто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долу „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грешки“.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4028770" y="2546368"/>
            <a:ext cx="3208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 към формуляра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260969" y="2846755"/>
            <a:ext cx="116380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Условията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кандидатстване,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всяка процедура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„На хартия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се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секция на формуляра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приложения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файлове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кандидатстване е необходимо част от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прикачените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бъдат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квалифициран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(КЕП)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кандидатстване. Можете да добавите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раздел „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Картина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7356" y="4299704"/>
            <a:ext cx="6682466" cy="168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08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261344" y="1637319"/>
            <a:ext cx="5034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на формуляра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допуснати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70" y="2006651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всяко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приключили проектното предложение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проверявате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грешки/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непопълнени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полета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контроли,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заложени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команда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грешки“: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5405" y="2672737"/>
            <a:ext cx="3389207" cy="328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62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3261344" y="1637319"/>
            <a:ext cx="5034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на формуляра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допуснати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1997839"/>
            <a:ext cx="116380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вида проверки –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се отстранят,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позволява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приключите проектното предложение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 предупреждение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грешки, 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приключите проектното предложение. И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 грешки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списък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полетата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където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срещат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0566" y="3228521"/>
            <a:ext cx="5458886" cy="280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14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487397" y="1634754"/>
            <a:ext cx="446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Приключване на проектно предложение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авоъгълник 12"/>
          <p:cNvSpPr/>
          <p:nvPr/>
        </p:nvSpPr>
        <p:spPr>
          <a:xfrm>
            <a:off x="260970" y="2004086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попълните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и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приложения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проектното предложение.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става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натискане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бутона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под формуляра,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 за грешка: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613" y="2755879"/>
            <a:ext cx="3230792" cy="31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84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487397" y="1634754"/>
            <a:ext cx="446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Приключване на проектно предложение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6" y="2183412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и/или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предпоставки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2665" y="2890439"/>
            <a:ext cx="5838431" cy="1610344"/>
          </a:xfrm>
          <a:prstGeom prst="rect">
            <a:avLst/>
          </a:prstGeom>
        </p:spPr>
      </p:pic>
      <p:sp>
        <p:nvSpPr>
          <p:cNvPr id="9" name="Правоъгълник 8"/>
          <p:cNvSpPr/>
          <p:nvPr/>
        </p:nvSpPr>
        <p:spPr>
          <a:xfrm>
            <a:off x="260966" y="4838478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Формулярът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режим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можете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статуса на документа на „приключен“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бутон „ПРИКЛЮЧИ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540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487397" y="1634754"/>
            <a:ext cx="446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Приключване на проектно предложение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авоъгълник 12"/>
          <p:cNvSpPr/>
          <p:nvPr/>
        </p:nvSpPr>
        <p:spPr>
          <a:xfrm>
            <a:off x="260970" y="1972449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прехвърля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списъка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приключили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434" y="2608160"/>
            <a:ext cx="6202072" cy="325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03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727592" y="1634754"/>
            <a:ext cx="398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 на проектно предложение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7" y="1972449"/>
            <a:ext cx="116380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Подавайки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съгласява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оценка да става именно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известяван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имейла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асоцииран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проектното предложение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 необходимо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менюто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„Подай предложение“. За да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необходимо да изберете бутон „ПРОДЪЛЖИ“:</a:t>
            </a:r>
            <a:r>
              <a:rPr lang="ru-RU" dirty="0"/>
              <a:t>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7476" y="3145356"/>
            <a:ext cx="4185064" cy="281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624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727592" y="1634754"/>
            <a:ext cx="3987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 на проектно предложение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260970" y="2342261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да изберете формуляр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заредите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готов формуляр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външен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„.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isun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4205" y="2970224"/>
            <a:ext cx="7651608" cy="261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5312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70" y="1712806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чрез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външен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70" y="2160190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команда „ЗАРЕДИ ОТ ВЪНШЕН ФАЙЛ“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функционалност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визуализация на файл: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760" y="2573855"/>
            <a:ext cx="5178497" cy="342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959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70" y="1712806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чрез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външен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70" y="2160190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и/или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предпоставки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грешки.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784" y="2623828"/>
            <a:ext cx="5838431" cy="1610344"/>
          </a:xfrm>
          <a:prstGeom prst="rect">
            <a:avLst/>
          </a:prstGeom>
        </p:spPr>
      </p:pic>
      <p:sp>
        <p:nvSpPr>
          <p:cNvPr id="13" name="Правоъгълник 12"/>
          <p:cNvSpPr/>
          <p:nvPr/>
        </p:nvSpPr>
        <p:spPr>
          <a:xfrm>
            <a:off x="260967" y="4604570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успешна проверка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режим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уверите, че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изберете бутон „ПРОДЪЛЖИ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503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7" y="1712806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избор на приключен формуляр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67" y="2160190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команда „ИЗБЕРИ ОТ ПРИКЛЮЧИЛИ“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списък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приключили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формуляри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Изберете желания от Вас формуляр чрез команда „ПОДАЙ ПРОЕКТНО ПРЕДЛОЖЕНИЕ“: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Картина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4204" y="2806521"/>
            <a:ext cx="7651608" cy="309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8812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681497" y="1173089"/>
            <a:ext cx="87970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 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7" y="1712806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избор на приключен формуляр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67" y="2252523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допуснати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 и/или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предпоставки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грешки.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782" y="2923457"/>
            <a:ext cx="5838431" cy="1610344"/>
          </a:xfrm>
          <a:prstGeom prst="rect">
            <a:avLst/>
          </a:prstGeom>
        </p:spPr>
      </p:pic>
      <p:sp>
        <p:nvSpPr>
          <p:cNvPr id="13" name="Правоъгълник 12"/>
          <p:cNvSpPr/>
          <p:nvPr/>
        </p:nvSpPr>
        <p:spPr>
          <a:xfrm>
            <a:off x="276957" y="4835403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успешна проверка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зарежда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в режим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уверите, че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изберете бутон „ПРОДЪЛЖИ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79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966010" y="1282065"/>
            <a:ext cx="3287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 подаване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69" y="1720224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подадете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Вашето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необходимо да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разполагате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bg-B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авоъгълник 13"/>
          <p:cNvSpPr/>
          <p:nvPr/>
        </p:nvSpPr>
        <p:spPr>
          <a:xfrm>
            <a:off x="260969" y="2199341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приема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окомплектованото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и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номер.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авоъгълник 14"/>
          <p:cNvSpPr/>
          <p:nvPr/>
        </p:nvSpPr>
        <p:spPr>
          <a:xfrm>
            <a:off x="3415762" y="2845672"/>
            <a:ext cx="4388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Изтегляне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подписване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„.</a:t>
            </a:r>
            <a:r>
              <a:rPr lang="ru-RU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isun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файл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оъгълник 15"/>
          <p:cNvSpPr/>
          <p:nvPr/>
        </p:nvSpPr>
        <p:spPr>
          <a:xfrm>
            <a:off x="260969" y="3291611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подпишете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проектното предложение е необходимо,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приключили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формуляра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избрали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опцията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изтеглите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проектното предложение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бутон „ИЗТЕГЛЯНЕ НА ПРОЕКТНО ПРЕДЛОЖЕНИЕ“: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1292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966010" y="1282065"/>
            <a:ext cx="3287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 подаване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2338" y="2059687"/>
            <a:ext cx="7615345" cy="344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72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966010" y="1282065"/>
            <a:ext cx="3287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 подаване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69" y="1720840"/>
            <a:ext cx="116380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Използвайки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специализираният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софтуер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доставчика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подпишете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изтегления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разширение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„.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isun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файлът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всяко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тях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Подписването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файла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разширение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„.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isun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трябва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е от вид (схема)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Detached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signature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Изходният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файл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„.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isun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документ и е 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разширение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„.p7s“ или друг подобен.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3874" y="3660327"/>
            <a:ext cx="5947222" cy="15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191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193652" y="1282065"/>
            <a:ext cx="483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Прикрепяне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„.p7s“ файл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70" y="2018634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Използвайки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предоставената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проектното предложение. Можете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един или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повече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бутон „ДОБАВИ“: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7611" y="2933646"/>
            <a:ext cx="5983485" cy="24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849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193652" y="1282065"/>
            <a:ext cx="48325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Прикрепяне</a:t>
            </a:r>
            <a:r>
              <a:rPr lang="ru-RU" sz="2400" dirty="0"/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„.p7s“ файл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260970" y="1859208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успешно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подписали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заредили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приключете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бутон „ПОДАЙ ПРОЕКТНО ПРЕДЛОЖЕНИЕ“: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3873" y="2822399"/>
            <a:ext cx="6092276" cy="1709859"/>
          </a:xfrm>
          <a:prstGeom prst="rect">
            <a:avLst/>
          </a:prstGeom>
        </p:spPr>
      </p:pic>
      <p:sp>
        <p:nvSpPr>
          <p:cNvPr id="13" name="Правоъгълник 12"/>
          <p:cNvSpPr/>
          <p:nvPr/>
        </p:nvSpPr>
        <p:spPr>
          <a:xfrm>
            <a:off x="260970" y="4849119"/>
            <a:ext cx="118036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подадете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проектното предложение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автоматично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входящ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номер.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Подаденото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съхрани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бъде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намерено в раздел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Подадени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менюто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предложения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85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390278" y="1451408"/>
            <a:ext cx="6231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Запомнете няколко важни </a:t>
            </a:r>
            <a:r>
              <a:rPr lang="bg-BG" sz="2400" b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неща! </a:t>
            </a:r>
            <a:endParaRPr lang="bg-BG" sz="2400" dirty="0">
              <a:solidFill>
                <a:srgbClr val="FF0000"/>
              </a:solidFill>
            </a:endParaRPr>
          </a:p>
        </p:txBody>
      </p:sp>
      <p:sp>
        <p:nvSpPr>
          <p:cNvPr id="9" name="Правоъгълник 8"/>
          <p:cNvSpPr/>
          <p:nvPr/>
        </p:nvSpPr>
        <p:spPr>
          <a:xfrm>
            <a:off x="424742" y="2051492"/>
            <a:ext cx="116380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Използвайте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свой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не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давайте на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потребители;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редакция на формуляр, периодично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записвайте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своите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Подаването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предложение се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 и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единствено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endParaRPr lang="bg-BG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 на </a:t>
            </a:r>
            <a:r>
              <a:rPr lang="bg-BG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кандидата.</a:t>
            </a:r>
            <a:r>
              <a:rPr lang="bg-BG" dirty="0">
                <a:solidFill>
                  <a:srgbClr val="000000"/>
                </a:solidFill>
                <a:latin typeface="Verdana" panose="020B060403050404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6970648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69" y="2112349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комуникация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подадените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Вас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предложения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меню изберете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предложения“ и изберете раздел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видите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срока,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който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изпратите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отговор. Изберете команда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детайлен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899" y="3002528"/>
            <a:ext cx="3867996" cy="294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2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2113209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изпратения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Най-отгоре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страна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видите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секциите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проектното предложение,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отключени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редакция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нанасяне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исканите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0167" y="3002528"/>
            <a:ext cx="3439686" cy="282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61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69" y="2113209"/>
            <a:ext cx="116380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отговор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постъпилия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страна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изберете команда „Отговор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9226" y="2513319"/>
            <a:ext cx="4621341" cy="35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52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2090418"/>
            <a:ext cx="116380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Въведете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свободен текст (отговор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въпрос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разяснения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относно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„Отговор“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прикачете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файлове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отговора,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необходимо.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Извършете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редакция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отключената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секция от проектното предложение,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приложимо.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запазвате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чрез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избор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линка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отговора 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2357" y="3329038"/>
            <a:ext cx="3595079" cy="2714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6310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260970" y="2132850"/>
            <a:ext cx="116380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към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изберете бутон „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788" y="2456016"/>
            <a:ext cx="4258445" cy="348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229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174685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71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260970" y="1312989"/>
            <a:ext cx="116380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изпращане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 на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писмо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448720" y="1713099"/>
            <a:ext cx="2742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отговор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260969" y="2113209"/>
            <a:ext cx="11638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запазва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режим „Чернова“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преглед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След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 уверите, че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въведените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коректни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желаете да приключите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въвеждането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отговора към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оценителната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комисия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активирайте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командата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„Приключи“: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6460" y="2974124"/>
            <a:ext cx="4406873" cy="303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71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29187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sp>
        <p:nvSpPr>
          <p:cNvPr id="10" name="Правоъгълник 9"/>
          <p:cNvSpPr/>
          <p:nvPr/>
        </p:nvSpPr>
        <p:spPr>
          <a:xfrm>
            <a:off x="2140842" y="3248303"/>
            <a:ext cx="80648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bg-BG" sz="2400" b="1" dirty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БЛАГОДАРИМ ЗА ОТДЕЛЕНОТО ВРЕМЕ!  </a:t>
            </a: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498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202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avlina Stanchovska\Desktop\Презентации ОБУЧЕНИЯ\ЛОГА\Logo ESI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70" y="143865"/>
            <a:ext cx="1077224" cy="10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avlina Stanchovska\Desktop\Презентации ОБУЧЕНИЯ\ЛОГА\LEADER 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842" y="103135"/>
            <a:ext cx="1085280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2\migs\МИГ ВОМР\Бланки МИГ\Лога\MIG_Bqla_Slatin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770" y="229187"/>
            <a:ext cx="3162304" cy="99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260970" y="5822504"/>
            <a:ext cx="11638083" cy="103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създаден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в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рамките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проект  №BG06RDNP001-19.001-0040  „Стратегия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Водено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общностите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територията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МИГ  Бяла Слатина“,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който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осъществява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финансовата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подкрепа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развитие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селските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райони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2014-2020 г. и Оперативна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програма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Иновации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конкурентоспособност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“ 2014 – 2020 г.,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съфинансирани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от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чрез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структурни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инвестиционни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фондове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.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Цялата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отговорност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за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съдържанието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публикацията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се носи от СНЦ „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Местна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инициативна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група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Бяла Слатина“ и при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никакви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обстоятелства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може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да се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счита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, че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този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документ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отразява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официалното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становище на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Европейския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съюз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и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Управляващите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</a:t>
            </a:r>
            <a:r>
              <a:rPr kumimoji="1" lang="ru-RU" altLang="zh-CN" sz="10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органи</a:t>
            </a:r>
            <a:r>
              <a:rPr kumimoji="1" lang="ru-RU" altLang="zh-CN" sz="1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/>
                <a:ea typeface="宋体"/>
                <a:cs typeface="+mj-cs"/>
              </a:rPr>
              <a:t> на ПРСР 2014 – 2020 г. и ОПИК 2014-2020 г.</a:t>
            </a:r>
            <a:endParaRPr kumimoji="1" lang="en-US" altLang="zh-CN" sz="10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宋体"/>
              <a:cs typeface="+mj-cs"/>
            </a:endParaRPr>
          </a:p>
        </p:txBody>
      </p:sp>
      <p:pic>
        <p:nvPicPr>
          <p:cNvPr id="11" name="Picture 4" descr="C:\Users\Pavlina Stanchovska\Desktop\Презентации ОБУЧЕНИЯ\ЛОГА\Logo PRSR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498" y="51964"/>
            <a:ext cx="1537451" cy="126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C:\Users\Pavlina Stanchovska\Desktop\Презентации ОБУЧЕНИЯ\ЛОГА\OPIC 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613" y="23560"/>
            <a:ext cx="1664440" cy="1289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авоъгълник 12"/>
          <p:cNvSpPr/>
          <p:nvPr/>
        </p:nvSpPr>
        <p:spPr>
          <a:xfrm>
            <a:off x="260970" y="2458386"/>
            <a:ext cx="1174726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bg-BG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При необходимост на допълнителна информация и оказване на методическа помощ, екипът на МИГ Бяла Слатина е на разположение на адрес: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bg-BG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Гр. Бяла Слатина, ул. „Климент Охридски“ № 68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E-mail: </a:t>
            </a:r>
            <a:r>
              <a:rPr kumimoji="1" lang="en-US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  <a:hlinkClick r:id="rId7"/>
              </a:rPr>
              <a:t>mig_bslatina@abv.bg</a:t>
            </a:r>
            <a:endParaRPr kumimoji="1" lang="en-US" sz="2400" b="1" dirty="0" smtClean="0">
              <a:ln w="900" cmpd="sng">
                <a:solidFill>
                  <a:srgbClr val="00CC99">
                    <a:satMod val="190000"/>
                    <a:alpha val="55000"/>
                  </a:srgbClr>
                </a:solidFill>
                <a:prstDash val="solid"/>
              </a:ln>
              <a:effectLst>
                <a:innerShdw blurRad="101600" dist="76200" dir="5400000">
                  <a:srgbClr val="00CC99">
                    <a:satMod val="190000"/>
                    <a:tint val="100000"/>
                    <a:alpha val="74000"/>
                  </a:srgbClr>
                </a:innerShdw>
              </a:effectLst>
              <a:latin typeface="Trebuchet MS" panose="020B0603020202020204" pitchFamily="34" charset="0"/>
              <a:ea typeface="宋体" pitchFamily="2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bg-BG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Тел. 0910</a:t>
            </a:r>
            <a:r>
              <a:rPr kumimoji="1" lang="en-US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/</a:t>
            </a:r>
            <a:r>
              <a:rPr kumimoji="1" lang="bg-BG" sz="2400" b="1" dirty="0" smtClean="0">
                <a:ln w="900" cmpd="sng">
                  <a:solidFill>
                    <a:srgbClr val="00CC99">
                      <a:satMod val="190000"/>
                      <a:alpha val="55000"/>
                    </a:srgbClr>
                  </a:solidFill>
                  <a:prstDash val="solid"/>
                </a:ln>
                <a:effectLst>
                  <a:innerShdw blurRad="101600" dist="76200" dir="5400000">
                    <a:srgbClr val="00CC99">
                      <a:satMod val="190000"/>
                      <a:tint val="100000"/>
                      <a:alpha val="74000"/>
                    </a:srgbClr>
                  </a:innerShdw>
                </a:effectLst>
                <a:latin typeface="Trebuchet MS" panose="020B0603020202020204" pitchFamily="34" charset="0"/>
                <a:ea typeface="宋体" pitchFamily="2" charset="-122"/>
              </a:rPr>
              <a:t>504-20</a:t>
            </a:r>
            <a:endParaRPr kumimoji="1" lang="bg-BG" sz="2400" b="1" dirty="0">
              <a:ln w="900" cmpd="sng">
                <a:solidFill>
                  <a:srgbClr val="00CC99">
                    <a:satMod val="190000"/>
                    <a:alpha val="55000"/>
                  </a:srgbClr>
                </a:solidFill>
                <a:prstDash val="solid"/>
              </a:ln>
              <a:effectLst>
                <a:innerShdw blurRad="101600" dist="76200" dir="5400000">
                  <a:srgbClr val="00CC99">
                    <a:satMod val="190000"/>
                    <a:tint val="100000"/>
                    <a:alpha val="74000"/>
                  </a:srgbClr>
                </a:innerShdw>
              </a:effectLst>
              <a:latin typeface="Trebuchet MS" panose="020B0603020202020204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9055057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339</TotalTime>
  <Words>6507</Words>
  <Application>Microsoft Office PowerPoint</Application>
  <PresentationFormat>Широк екран</PresentationFormat>
  <Paragraphs>171</Paragraphs>
  <Slides>40</Slides>
  <Notes>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40</vt:i4>
      </vt:variant>
    </vt:vector>
  </HeadingPairs>
  <TitlesOfParts>
    <vt:vector size="49" baseType="lpstr">
      <vt:lpstr>宋体</vt:lpstr>
      <vt:lpstr>Arial</vt:lpstr>
      <vt:lpstr>Calibri</vt:lpstr>
      <vt:lpstr>Century Gothic</vt:lpstr>
      <vt:lpstr>Times New Roman</vt:lpstr>
      <vt:lpstr>Trebuchet MS</vt:lpstr>
      <vt:lpstr>Verdana</vt:lpstr>
      <vt:lpstr>Wingdings 3</vt:lpstr>
      <vt:lpstr>Загатване</vt:lpstr>
      <vt:lpstr>Двудневно обучение за подготовка на проекти по мерки от СВОМР на МИГ Бяла Слатина за кандидати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mig 2</dc:creator>
  <cp:lastModifiedBy>mig 2</cp:lastModifiedBy>
  <cp:revision>47</cp:revision>
  <cp:lastPrinted>2019-10-04T08:06:53Z</cp:lastPrinted>
  <dcterms:created xsi:type="dcterms:W3CDTF">2019-09-27T08:47:57Z</dcterms:created>
  <dcterms:modified xsi:type="dcterms:W3CDTF">2019-10-04T14:14:20Z</dcterms:modified>
</cp:coreProperties>
</file>